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comment1.xml" ContentType="application/vnd.openxmlformats-officedocument.presentationml.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7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presProps" Target="presProps.xml"/><Relationship Id="rId170" Type="http://schemas.openxmlformats.org/officeDocument/2006/relationships/slide" Target="slides/slide167.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slide" Target="slides/slide161.xml"/><Relationship Id="rId169" Type="http://schemas.openxmlformats.org/officeDocument/2006/relationships/slide" Target="slides/slide166.xml"/><Relationship Id="rId177"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commentAuthors" Target="commentAuthor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9-25T09:51:08.929" idx="1">
    <p:pos x="5544" y="320"/>
    <p:text>from Vittoria:  vittoria deloulay	9/24/2013
I think this would look better if it was in the slide format, not as a graphic. (see corresponding planning guide)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792488-795D-4C91-9129-81E645E5F7DB}" type="datetimeFigureOut">
              <a:rPr lang="es-MX" smtClean="0"/>
              <a:t>24/01/2016</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1B9D38-2D86-470C-98A1-7B257B41436C}" type="slidenum">
              <a:rPr lang="es-MX" smtClean="0"/>
              <a:t>‹Nº›</a:t>
            </a:fld>
            <a:endParaRPr lang="es-MX"/>
          </a:p>
        </p:txBody>
      </p:sp>
    </p:spTree>
    <p:extLst>
      <p:ext uri="{BB962C8B-B14F-4D97-AF65-F5344CB8AC3E}">
        <p14:creationId xmlns:p14="http://schemas.microsoft.com/office/powerpoint/2010/main" val="408247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pPr defTabSz="886353"/>
            <a:fld id="{FF1347AE-0112-4774-B739-631BBB092071}" type="slidenum">
              <a:rPr lang="en-US" sz="800">
                <a:solidFill>
                  <a:prstClr val="black"/>
                </a:solidFill>
                <a:latin typeface="Arial"/>
              </a:rPr>
              <a:pPr defTabSz="886353"/>
              <a:t>1</a:t>
            </a:fld>
            <a:endParaRPr lang="en-US" smtClean="0">
              <a:solidFill>
                <a:prstClr val="black"/>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396013" y="4306550"/>
            <a:ext cx="5988326" cy="4183193"/>
          </a:xfrm>
          <a:noFill/>
          <a:ln/>
        </p:spPr>
        <p:txBody>
          <a:bodyPr/>
          <a:lstStyle/>
          <a:p>
            <a:pPr marL="110638" indent="-110638" defTabSz="1001657"/>
            <a:r>
              <a:rPr lang="es-ES" b="1" dirty="0">
                <a:solidFill>
                  <a:srgbClr val="000000"/>
                </a:solidFill>
                <a:latin typeface="Arial"/>
              </a:rPr>
              <a:t>Programa de Cisco </a:t>
            </a:r>
            <a:r>
              <a:rPr lang="es-ES" b="1" dirty="0" err="1">
                <a:solidFill>
                  <a:srgbClr val="000000"/>
                </a:solidFill>
                <a:latin typeface="Arial"/>
              </a:rPr>
              <a:t>Networking</a:t>
            </a:r>
            <a:r>
              <a:rPr lang="es-ES" b="1" dirty="0">
                <a:solidFill>
                  <a:srgbClr val="000000"/>
                </a:solidFill>
                <a:latin typeface="Arial"/>
              </a:rPr>
              <a:t> </a:t>
            </a:r>
            <a:r>
              <a:rPr lang="es-ES" b="1" dirty="0" err="1">
                <a:solidFill>
                  <a:srgbClr val="000000"/>
                </a:solidFill>
                <a:latin typeface="Arial"/>
              </a:rPr>
              <a:t>Academy</a:t>
            </a:r>
            <a:endParaRPr lang="es-ES" b="1" dirty="0">
              <a:solidFill>
                <a:srgbClr val="000000"/>
              </a:solidFill>
              <a:latin typeface="Arial"/>
            </a:endParaRPr>
          </a:p>
          <a:p>
            <a:pPr marL="110638" indent="-110638" defTabSz="1001657"/>
            <a:r>
              <a:rPr lang="es-ES" b="1" dirty="0">
                <a:solidFill>
                  <a:srgbClr val="000000"/>
                </a:solidFill>
                <a:latin typeface="Arial"/>
              </a:rPr>
              <a:t>Protocolos de </a:t>
            </a:r>
            <a:r>
              <a:rPr lang="es-ES" b="1" dirty="0" err="1">
                <a:solidFill>
                  <a:srgbClr val="000000"/>
                </a:solidFill>
                <a:latin typeface="Arial"/>
              </a:rPr>
              <a:t>routing</a:t>
            </a:r>
            <a:endParaRPr lang="es-ES" b="1" dirty="0">
              <a:solidFill>
                <a:srgbClr val="000000"/>
              </a:solidFill>
              <a:latin typeface="Arial"/>
            </a:endParaRPr>
          </a:p>
          <a:p>
            <a:pPr marL="110638" indent="-110638" defTabSz="1001657"/>
            <a:r>
              <a:rPr lang="es-ES" b="1" dirty="0">
                <a:solidFill>
                  <a:srgbClr val="000000"/>
                </a:solidFill>
                <a:latin typeface="Arial"/>
              </a:rPr>
              <a:t>Capítulo 8</a:t>
            </a:r>
            <a:endParaRPr lang="es-ES" b="1" noProof="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7.4.2.4</a:t>
            </a:r>
            <a:endParaRPr 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101</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5.1.2.7</a:t>
            </a:r>
            <a:r>
              <a:rPr lang="en-US" baseline="0" dirty="0" smtClean="0"/>
              <a:t> DR/BDR Election Process</a:t>
            </a:r>
            <a:endParaRPr lang="en-US" dirty="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102</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a:t>
            </a:r>
            <a:r>
              <a:rPr lang="en-US" baseline="0" dirty="0" smtClean="0"/>
              <a:t>8 The OSPF Priority</a:t>
            </a:r>
          </a:p>
          <a:p>
            <a:pPr>
              <a:lnSpc>
                <a:spcPct val="80000"/>
              </a:lnSpc>
              <a:buFontTx/>
              <a:buNone/>
            </a:pPr>
            <a:r>
              <a:rPr lang="en-US" baseline="0" dirty="0" smtClean="0"/>
              <a:t>5.1.2.9 Changing the OSPF priority</a:t>
            </a:r>
            <a:endParaRPr lang="en-US" dirty="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103</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5.1.3.1</a:t>
            </a:r>
            <a:r>
              <a:rPr lang="en-US" baseline="0" dirty="0" smtClean="0"/>
              <a:t> Propagating a Default Static Route in OSPFv2</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104</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5.1.3.2</a:t>
            </a:r>
            <a:r>
              <a:rPr lang="en-US" baseline="0" dirty="0" smtClean="0"/>
              <a:t> Verifying the Propagated Default Route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105</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5.1.3.3</a:t>
            </a:r>
            <a:r>
              <a:rPr lang="en-US" baseline="0" dirty="0" smtClean="0"/>
              <a:t> Propagating a Default Static Route in OSPFv3</a:t>
            </a:r>
          </a:p>
          <a:p>
            <a:pPr>
              <a:lnSpc>
                <a:spcPct val="80000"/>
              </a:lnSpc>
              <a:buFontTx/>
              <a:buNone/>
            </a:pPr>
            <a:r>
              <a:rPr lang="en-US" baseline="0" dirty="0" smtClean="0"/>
              <a:t>5.1.3.4 Verifying the Propagated IPv6 Default Route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106</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5.1.4.1</a:t>
            </a:r>
            <a:r>
              <a:rPr lang="en-US" baseline="0" dirty="0" smtClean="0"/>
              <a:t> OSPF Hello and Dead Intervals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107</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5.1.4.2</a:t>
            </a:r>
            <a:r>
              <a:rPr lang="en-US" baseline="0" dirty="0" smtClean="0"/>
              <a:t> Modifying OSPFv2 Intervals</a:t>
            </a:r>
          </a:p>
          <a:p>
            <a:pPr>
              <a:lnSpc>
                <a:spcPct val="80000"/>
              </a:lnSpc>
              <a:buFontTx/>
              <a:buNone/>
            </a:pPr>
            <a:r>
              <a:rPr lang="en-US" baseline="0" dirty="0" smtClean="0"/>
              <a:t>5.1.4.3 Modifying OSPFv3 Intervals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108</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5.1.5.1 Routers are Targets</a:t>
            </a:r>
          </a:p>
          <a:p>
            <a:pPr>
              <a:lnSpc>
                <a:spcPct val="80000"/>
              </a:lnSpc>
              <a:buFontTx/>
              <a:buNone/>
            </a:pPr>
            <a:r>
              <a:rPr lang="en-US" baseline="0" dirty="0" smtClean="0"/>
              <a:t>5.1.5.2 Secure Routing Updates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109</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5.1.5.3 MD5 Authentication</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110</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5.1.5.4 </a:t>
            </a:r>
            <a:r>
              <a:rPr lang="en-US" dirty="0"/>
              <a:t>Configuring OSPF MD5 Authentication</a:t>
            </a:r>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7.4.2.5</a:t>
            </a:r>
            <a:endParaRPr lang="en-US" dirty="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111</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5.1.5.5 </a:t>
            </a:r>
            <a:r>
              <a:rPr lang="en-US" dirty="0"/>
              <a:t>OSPF MD5 Authentication Example</a:t>
            </a:r>
            <a:endParaRPr lang="en-US" baseline="0" dirty="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112</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5.1.5.5 </a:t>
            </a:r>
            <a:r>
              <a:rPr lang="en-US" dirty="0"/>
              <a:t>OSPF MD5 Authentication Example</a:t>
            </a:r>
            <a:endParaRPr lang="en-US" baseline="0" dirty="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113</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5.1.5.6 </a:t>
            </a:r>
            <a:r>
              <a:rPr lang="en-US" dirty="0"/>
              <a:t>Verifying OSPF MD5 Authentication</a:t>
            </a:r>
            <a:endParaRPr lang="en-US" baseline="0" dirty="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114</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5.1.5.6 </a:t>
            </a:r>
            <a:r>
              <a:rPr lang="en-US" dirty="0"/>
              <a:t>Verifying OSPF MD5 Authentication</a:t>
            </a:r>
            <a:endParaRPr lang="en-US" baseline="0" dirty="0"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solidFill>
                  <a:prstClr val="black"/>
                </a:solidFill>
              </a:rPr>
              <a:pPr/>
              <a:t>115</a:t>
            </a:fld>
            <a:endParaRPr lang="en-US" dirty="0" smtClean="0">
              <a:solidFill>
                <a:prstClr val="black"/>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396013" y="4306550"/>
            <a:ext cx="5988326" cy="4183193"/>
          </a:xfrm>
          <a:noFill/>
          <a:ln/>
        </p:spPr>
        <p:txBody>
          <a:bodyPr/>
          <a:lstStyle/>
          <a:p>
            <a:pPr>
              <a:buFontTx/>
              <a:buNone/>
            </a:pPr>
            <a:r>
              <a:rPr lang="en-US" b="0" dirty="0" smtClean="0"/>
              <a:t>5.2 Troubleshooting Single-Area OSPF Implementations</a:t>
            </a:r>
            <a:endParaRPr lang="en-GB" b="0" dirty="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116</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5.2.1.1 Overview</a:t>
            </a:r>
            <a:endParaRPr lang="en-US" dirty="0"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117</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5.2.1.2 OSPF States</a:t>
            </a:r>
            <a:endParaRPr lang="en-US" dirty="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118</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5.2.1.3 OSPF Troubleshooting Commands</a:t>
            </a:r>
            <a:endParaRPr lang="en-US" dirty="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119</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5.2.1.4 </a:t>
            </a:r>
            <a:r>
              <a:rPr lang="en-US" dirty="0">
                <a:cs typeface="Arial" charset="0"/>
              </a:rPr>
              <a:t>Components of Troubleshooting OSPF</a:t>
            </a:r>
            <a:endParaRPr lang="en-US" dirty="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120</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5.2.2.1 Troubleshooting Neighbor Issues</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dirty="0">
                <a:solidFill>
                  <a:srgbClr val="000000"/>
                </a:solidFill>
                <a:latin typeface="Arial"/>
              </a:rPr>
              <a:t>7.4.2.6</a:t>
            </a:r>
            <a:endParaRPr lang="en-US" dirty="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121</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5.2.2.2 Troubleshooting OSPF Routing Table Issues</a:t>
            </a:r>
            <a:endParaRPr lang="en-US" dirty="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122</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cs typeface="Arial" charset="0"/>
              </a:rPr>
              <a:t>5.2.3.2 Troubleshooting OSPFv3</a:t>
            </a:r>
            <a:endParaRPr lang="en-US" dirty="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solidFill>
                  <a:prstClr val="black"/>
                </a:solidFill>
              </a:rPr>
              <a:pPr>
                <a:defRPr/>
              </a:pPr>
              <a:t>123</a:t>
            </a:fld>
            <a:endParaRPr lang="en-US" dirty="0">
              <a:solidFill>
                <a:prstClr val="black"/>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solidFill>
                  <a:prstClr val="black"/>
                </a:solidFill>
              </a:rPr>
              <a:pPr>
                <a:defRPr/>
              </a:pPr>
              <a:t>124</a:t>
            </a:fld>
            <a:endParaRPr lang="en-US" dirty="0">
              <a:solidFill>
                <a:prstClr val="black"/>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5 Summary</a:t>
            </a:r>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solidFill>
                  <a:prstClr val="black"/>
                </a:solidFill>
              </a:rPr>
              <a:pPr>
                <a:defRPr/>
              </a:pPr>
              <a:t>125</a:t>
            </a:fld>
            <a:endParaRPr lang="en-US" dirty="0">
              <a:solidFill>
                <a:prstClr val="black"/>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fld id="{FF1347AE-0112-4774-B739-631BBB092071}" type="slidenum">
              <a:rPr lang="en-US" smtClean="0">
                <a:solidFill>
                  <a:prstClr val="black"/>
                </a:solidFill>
              </a:rPr>
              <a:pPr/>
              <a:t>127</a:t>
            </a:fld>
            <a:endParaRPr lang="en-US" dirty="0" smtClean="0">
              <a:solidFill>
                <a:prstClr val="black"/>
              </a:solidFill>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396013" y="4306550"/>
            <a:ext cx="5988326" cy="4183193"/>
          </a:xfrm>
          <a:noFill/>
          <a:ln/>
        </p:spPr>
        <p:txBody>
          <a:bodyPr/>
          <a:lstStyle/>
          <a:p>
            <a:pPr>
              <a:buFontTx/>
              <a:buNone/>
            </a:pPr>
            <a:r>
              <a:rPr lang="en-US" b="1" dirty="0" smtClean="0"/>
              <a:t>Cisco Networking Academy program</a:t>
            </a:r>
          </a:p>
          <a:p>
            <a:pPr>
              <a:buFontTx/>
              <a:buNone/>
            </a:pPr>
            <a:r>
              <a:rPr lang="en-US" b="1" dirty="0" smtClean="0"/>
              <a:t>Scaling</a:t>
            </a:r>
            <a:r>
              <a:rPr lang="en-US" b="1" baseline="0" dirty="0" smtClean="0"/>
              <a:t> Networks</a:t>
            </a:r>
            <a:endParaRPr lang="en-US" b="1" dirty="0" smtClean="0"/>
          </a:p>
          <a:p>
            <a:pPr>
              <a:buFontTx/>
              <a:buNone/>
            </a:pPr>
            <a:r>
              <a:rPr lang="en-US" b="1" dirty="0" smtClean="0"/>
              <a:t>Chapter</a:t>
            </a:r>
            <a:r>
              <a:rPr lang="en-US" b="1" baseline="0" dirty="0" smtClean="0"/>
              <a:t> 6</a:t>
            </a:r>
            <a:endParaRPr lang="en-GB" b="1" dirty="0"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sldNum" sz="quarter" idx="5"/>
          </p:nvPr>
        </p:nvSpPr>
        <p:spPr>
          <a:noFill/>
        </p:spPr>
        <p:txBody>
          <a:bodyPr/>
          <a:lstStyle/>
          <a:p>
            <a:fld id="{413E50C7-A33A-4B96-B5B8-3BD9C10BC48C}" type="slidenum">
              <a:rPr lang="en-US" smtClean="0">
                <a:solidFill>
                  <a:prstClr val="black"/>
                </a:solidFill>
              </a:rPr>
              <a:pPr/>
              <a:t>128</a:t>
            </a:fld>
            <a:endParaRPr lang="en-US" dirty="0" smtClean="0">
              <a:solidFill>
                <a:prstClr val="black"/>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a:buFontTx/>
              <a:buNone/>
            </a:pPr>
            <a:r>
              <a:rPr lang="en-US" b="1" dirty="0" smtClean="0"/>
              <a:t>Chapter 6</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solidFill>
                  <a:prstClr val="black"/>
                </a:solidFill>
              </a:rPr>
              <a:pPr/>
              <a:t>130</a:t>
            </a:fld>
            <a:endParaRPr lang="en-US" dirty="0" smtClean="0">
              <a:solidFill>
                <a:prstClr val="black"/>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396013" y="4306550"/>
            <a:ext cx="5988326" cy="4183193"/>
          </a:xfrm>
          <a:noFill/>
          <a:ln/>
        </p:spPr>
        <p:txBody>
          <a:bodyPr/>
          <a:lstStyle/>
          <a:p>
            <a:pPr>
              <a:buFontTx/>
              <a:buNone/>
            </a:pPr>
            <a:r>
              <a:rPr lang="en-US" b="0" dirty="0" smtClean="0"/>
              <a:t>6.1 </a:t>
            </a:r>
            <a:r>
              <a:rPr lang="en-US" b="0" dirty="0" err="1" smtClean="0"/>
              <a:t>Multiarea</a:t>
            </a:r>
            <a:r>
              <a:rPr lang="en-US" b="0" dirty="0" smtClean="0"/>
              <a:t> OSPF Operation</a:t>
            </a:r>
            <a:endParaRPr lang="en-GB" b="0" dirty="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131</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6.1.1.1 Single-Area OSPF</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132</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6.1.1.2 </a:t>
            </a:r>
            <a:r>
              <a:rPr lang="en-US" dirty="0" err="1" smtClean="0"/>
              <a:t>Multiarea</a:t>
            </a:r>
            <a:r>
              <a:rPr lang="en-US" dirty="0" smtClean="0"/>
              <a:t> OSPF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7.4.2.6</a:t>
            </a:r>
            <a:endParaRPr lang="en-US" dirty="0"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133</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6.1.1.3 OSPF</a:t>
            </a:r>
            <a:r>
              <a:rPr lang="en-US" baseline="0" dirty="0" smtClean="0"/>
              <a:t> Two-Layer Area Hierarchy</a:t>
            </a:r>
            <a:endParaRPr lang="en-US" dirty="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134</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6.1.1.4 Types of OSPF Routers</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135</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6.1.1.4 Types of OSPF Routers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136</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6.1.1.4 Types of OSPF Routers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137</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6.1.1.4 Types</a:t>
            </a:r>
            <a:r>
              <a:rPr lang="en-US" baseline="0" dirty="0" smtClean="0"/>
              <a:t> of OSPF Routers</a:t>
            </a:r>
            <a:endParaRPr lang="en-US" dirty="0"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138</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6.1.2.1 OSPF LSA Types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139</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6.1.2.2 OSPF LSA Type 1</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140</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6.1.2.3 OSPF</a:t>
            </a:r>
            <a:r>
              <a:rPr lang="en-US" baseline="0" dirty="0" smtClean="0"/>
              <a:t> LSA Type 2</a:t>
            </a:r>
            <a:endParaRPr lang="en-US" dirty="0"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141</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6.1.2.4 OSPF LSA Type 3</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142</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6.1.2.5 OSPF LSA Type 4</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7.4.2.7</a:t>
            </a:r>
            <a:endParaRPr lang="en-US" dirty="0"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143</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6.1.2.6 OSPF LSA Type 5</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144</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6.1.3.1 OSPF Routing</a:t>
            </a:r>
            <a:r>
              <a:rPr lang="en-US" baseline="0" dirty="0" smtClean="0"/>
              <a:t> Table Entries</a:t>
            </a:r>
            <a:endParaRPr lang="en-US" dirty="0"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145</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6.1.3.1 OSPF Routing Table Entries</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146</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6.1.3.2 OSPF</a:t>
            </a:r>
            <a:r>
              <a:rPr lang="en-US" baseline="0" dirty="0" smtClean="0"/>
              <a:t> Route Calculation</a:t>
            </a:r>
            <a:endParaRPr lang="en-US" dirty="0"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solidFill>
                  <a:prstClr val="black"/>
                </a:solidFill>
              </a:rPr>
              <a:pPr/>
              <a:t>147</a:t>
            </a:fld>
            <a:endParaRPr lang="en-US" dirty="0" smtClean="0">
              <a:solidFill>
                <a:prstClr val="black"/>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396013" y="4306550"/>
            <a:ext cx="5988326" cy="4183193"/>
          </a:xfrm>
          <a:noFill/>
          <a:ln/>
        </p:spPr>
        <p:txBody>
          <a:bodyPr/>
          <a:lstStyle/>
          <a:p>
            <a:pPr>
              <a:buFontTx/>
              <a:buNone/>
            </a:pPr>
            <a:r>
              <a:rPr lang="en-US" b="0" dirty="0" smtClean="0"/>
              <a:t>6.2 Configuring </a:t>
            </a:r>
            <a:r>
              <a:rPr lang="en-US" b="0" dirty="0" err="1" smtClean="0"/>
              <a:t>Multiarea</a:t>
            </a:r>
            <a:r>
              <a:rPr lang="en-US" b="0" dirty="0" smtClean="0"/>
              <a:t> OSPF</a:t>
            </a:r>
            <a:endParaRPr lang="en-GB" b="0" dirty="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148</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6.2.1.1 Implementing </a:t>
            </a:r>
            <a:r>
              <a:rPr lang="en-US" dirty="0" err="1" smtClean="0"/>
              <a:t>Multiarea</a:t>
            </a:r>
            <a:r>
              <a:rPr lang="en-US" dirty="0" smtClean="0"/>
              <a:t> OSPF</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149</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6.2.1.2 Configuring</a:t>
            </a:r>
            <a:r>
              <a:rPr lang="en-US" baseline="0" dirty="0" smtClean="0"/>
              <a:t> </a:t>
            </a:r>
            <a:r>
              <a:rPr lang="en-US" dirty="0" err="1" smtClean="0"/>
              <a:t>Multiarea</a:t>
            </a:r>
            <a:r>
              <a:rPr lang="en-US" dirty="0" smtClean="0"/>
              <a:t> OSPF</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150</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6.2.1.3 Configuring</a:t>
            </a:r>
            <a:r>
              <a:rPr lang="en-US" baseline="0" dirty="0" smtClean="0"/>
              <a:t> </a:t>
            </a:r>
            <a:r>
              <a:rPr lang="en-US" baseline="0" dirty="0" err="1" smtClean="0"/>
              <a:t>Multiarea</a:t>
            </a:r>
            <a:r>
              <a:rPr lang="en-US" baseline="0" dirty="0" smtClean="0"/>
              <a:t> OSPFv3</a:t>
            </a:r>
            <a:endParaRPr lang="en-US" dirty="0"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151</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6.2.2.1 OSPF Route Summarization</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152</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6.2.2.2 </a:t>
            </a:r>
            <a:r>
              <a:rPr lang="en-US" dirty="0" err="1" smtClean="0"/>
              <a:t>Interarea</a:t>
            </a:r>
            <a:r>
              <a:rPr lang="en-US" dirty="0" smtClean="0"/>
              <a:t> and External Route Summarization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7.4.2.8</a:t>
            </a:r>
            <a:endParaRPr lang="en-US" dirty="0"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153</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6.2.2.2</a:t>
            </a:r>
            <a:r>
              <a:rPr lang="en-US" baseline="0" dirty="0" smtClean="0"/>
              <a:t> </a:t>
            </a:r>
            <a:r>
              <a:rPr lang="en-US" dirty="0" err="1" smtClean="0"/>
              <a:t>Interarea</a:t>
            </a:r>
            <a:r>
              <a:rPr lang="en-US" dirty="0" smtClean="0"/>
              <a:t> and</a:t>
            </a:r>
            <a:r>
              <a:rPr lang="en-US" baseline="0" dirty="0" smtClean="0"/>
              <a:t> External Route Summarization</a:t>
            </a:r>
            <a:endParaRPr lang="en-US" dirty="0"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154</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6.2.2.3 </a:t>
            </a:r>
            <a:r>
              <a:rPr lang="en-US" dirty="0" err="1" smtClean="0"/>
              <a:t>Interarea</a:t>
            </a:r>
            <a:r>
              <a:rPr lang="en-US" baseline="0" dirty="0" smtClean="0"/>
              <a:t> Route Summarization</a:t>
            </a:r>
            <a:endParaRPr lang="en-US" dirty="0"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155</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6.2.2.3 </a:t>
            </a:r>
            <a:r>
              <a:rPr lang="en-US" dirty="0" err="1" smtClean="0"/>
              <a:t>Interarea</a:t>
            </a:r>
            <a:r>
              <a:rPr lang="en-US" baseline="0" dirty="0" smtClean="0"/>
              <a:t> Route Summarization</a:t>
            </a:r>
            <a:endParaRPr lang="en-US" dirty="0"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156</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6.2.2.4 Calculating the Summary Route</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157</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6.2.2.5 Configuring </a:t>
            </a:r>
            <a:r>
              <a:rPr lang="en-US" dirty="0" err="1" smtClean="0"/>
              <a:t>Interarea</a:t>
            </a:r>
            <a:r>
              <a:rPr lang="en-US" baseline="0" dirty="0" smtClean="0"/>
              <a:t> Route Summarization</a:t>
            </a:r>
            <a:endParaRPr lang="en-US" dirty="0"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158</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6.2.3.1 Verifying</a:t>
            </a:r>
            <a:r>
              <a:rPr lang="en-US" baseline="0" dirty="0" smtClean="0"/>
              <a:t> </a:t>
            </a:r>
            <a:r>
              <a:rPr lang="en-US" baseline="0" dirty="0" err="1" smtClean="0"/>
              <a:t>Multiarea</a:t>
            </a:r>
            <a:r>
              <a:rPr lang="en-US" baseline="0" dirty="0" smtClean="0"/>
              <a:t> OSPF</a:t>
            </a:r>
            <a:endParaRPr lang="en-US" dirty="0"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159</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6.2.3.2 Verify General </a:t>
            </a:r>
            <a:r>
              <a:rPr lang="en-US" dirty="0" err="1" smtClean="0"/>
              <a:t>Multiarea</a:t>
            </a:r>
            <a:r>
              <a:rPr lang="en-US" dirty="0" smtClean="0"/>
              <a:t> OSPF</a:t>
            </a:r>
            <a:r>
              <a:rPr lang="en-US" baseline="0" dirty="0" smtClean="0"/>
              <a:t> Settings</a:t>
            </a:r>
            <a:endParaRPr lang="en-US" dirty="0"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160</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6.2.3.3 Verify the OSPF Routes</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161</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6.2.3.4 Verify the </a:t>
            </a:r>
            <a:r>
              <a:rPr lang="en-US" dirty="0" err="1" smtClean="0"/>
              <a:t>Multiarea</a:t>
            </a:r>
            <a:r>
              <a:rPr lang="en-US" dirty="0" smtClean="0"/>
              <a:t> OSPF</a:t>
            </a:r>
            <a:r>
              <a:rPr lang="en-US" baseline="0" dirty="0" smtClean="0"/>
              <a:t> LSDB</a:t>
            </a:r>
            <a:endParaRPr lang="en-US" dirty="0"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162</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6.2.3.5 Verifying </a:t>
            </a:r>
            <a:r>
              <a:rPr lang="en-US" dirty="0" err="1" smtClean="0"/>
              <a:t>Multiarea</a:t>
            </a:r>
            <a:r>
              <a:rPr lang="en-US" dirty="0" smtClean="0"/>
              <a:t> OSPFv3</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7.4.3.1</a:t>
            </a:r>
            <a:endParaRPr lang="en-US" dirty="0"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163</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6.2.3.5 Verifying</a:t>
            </a:r>
            <a:r>
              <a:rPr lang="en-US" baseline="0" dirty="0" smtClean="0"/>
              <a:t> </a:t>
            </a:r>
            <a:r>
              <a:rPr lang="en-US" baseline="0" dirty="0" err="1" smtClean="0"/>
              <a:t>Multiarea</a:t>
            </a:r>
            <a:r>
              <a:rPr lang="en-US" baseline="0" dirty="0" smtClean="0"/>
              <a:t> OSPFv3</a:t>
            </a:r>
            <a:endParaRPr lang="en-US" dirty="0"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solidFill>
                  <a:prstClr val="black"/>
                </a:solidFill>
              </a:rPr>
              <a:pPr/>
              <a:t>164</a:t>
            </a:fld>
            <a:endParaRPr lang="en-US" dirty="0"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nSpc>
                <a:spcPct val="80000"/>
              </a:lnSpc>
              <a:buFontTx/>
              <a:buNone/>
            </a:pPr>
            <a:r>
              <a:rPr lang="en-US" dirty="0" smtClean="0"/>
              <a:t>6.2.3.5 Verifying</a:t>
            </a:r>
            <a:r>
              <a:rPr lang="en-US" baseline="0" dirty="0" smtClean="0"/>
              <a:t> </a:t>
            </a:r>
            <a:r>
              <a:rPr lang="en-US" baseline="0" dirty="0" err="1" smtClean="0"/>
              <a:t>Multiarea</a:t>
            </a:r>
            <a:r>
              <a:rPr lang="en-US" baseline="0" dirty="0" smtClean="0"/>
              <a:t> OSPFv3 </a:t>
            </a:r>
            <a:endParaRPr lang="en-US" dirty="0"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dirty="0" smtClean="0"/>
              <a:t>Chapter 6 Summary</a:t>
            </a:r>
          </a:p>
        </p:txBody>
      </p:sp>
      <p:sp>
        <p:nvSpPr>
          <p:cNvPr id="100356" name="Slide Number Placeholder 3"/>
          <p:cNvSpPr>
            <a:spLocks noGrp="1"/>
          </p:cNvSpPr>
          <p:nvPr>
            <p:ph type="sldNum" sz="quarter" idx="5"/>
          </p:nvPr>
        </p:nvSpPr>
        <p:spPr>
          <a:noFill/>
        </p:spPr>
        <p:txBody>
          <a:bodyPr/>
          <a:lstStyle/>
          <a:p>
            <a:fld id="{B07FA372-31D3-4433-A73B-79DE0EBFB8F4}" type="slidenum">
              <a:rPr lang="en-US" smtClean="0">
                <a:solidFill>
                  <a:prstClr val="black"/>
                </a:solidFill>
              </a:rPr>
              <a:pPr/>
              <a:t>165</a:t>
            </a:fld>
            <a:endParaRPr lang="en-US" dirty="0" smtClean="0">
              <a:solidFill>
                <a:prstClr val="black"/>
              </a:solidFill>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dirty="0" smtClean="0"/>
              <a:t>Chapter 6 Summary</a:t>
            </a:r>
          </a:p>
        </p:txBody>
      </p:sp>
      <p:sp>
        <p:nvSpPr>
          <p:cNvPr id="100356" name="Slide Number Placeholder 3"/>
          <p:cNvSpPr>
            <a:spLocks noGrp="1"/>
          </p:cNvSpPr>
          <p:nvPr>
            <p:ph type="sldNum" sz="quarter" idx="5"/>
          </p:nvPr>
        </p:nvSpPr>
        <p:spPr>
          <a:noFill/>
        </p:spPr>
        <p:txBody>
          <a:bodyPr/>
          <a:lstStyle/>
          <a:p>
            <a:fld id="{B07FA372-31D3-4433-A73B-79DE0EBFB8F4}" type="slidenum">
              <a:rPr lang="en-US" smtClean="0">
                <a:solidFill>
                  <a:prstClr val="black"/>
                </a:solidFill>
              </a:rPr>
              <a:pPr/>
              <a:t>166</a:t>
            </a:fld>
            <a:endParaRPr lang="en-US" dirty="0" smtClean="0">
              <a:solidFill>
                <a:prstClr val="black"/>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dirty="0" smtClean="0"/>
              <a:t>Chapter 6 Summary</a:t>
            </a:r>
          </a:p>
        </p:txBody>
      </p:sp>
      <p:sp>
        <p:nvSpPr>
          <p:cNvPr id="100356" name="Slide Number Placeholder 3"/>
          <p:cNvSpPr>
            <a:spLocks noGrp="1"/>
          </p:cNvSpPr>
          <p:nvPr>
            <p:ph type="sldNum" sz="quarter" idx="5"/>
          </p:nvPr>
        </p:nvSpPr>
        <p:spPr>
          <a:noFill/>
        </p:spPr>
        <p:txBody>
          <a:bodyPr/>
          <a:lstStyle/>
          <a:p>
            <a:fld id="{B07FA372-31D3-4433-A73B-79DE0EBFB8F4}" type="slidenum">
              <a:rPr lang="en-US" smtClean="0">
                <a:solidFill>
                  <a:prstClr val="black"/>
                </a:solidFill>
              </a:rPr>
              <a:pPr/>
              <a:t>167</a:t>
            </a:fld>
            <a:endParaRPr lang="en-US" dirty="0" smtClean="0">
              <a:solidFill>
                <a:prstClr val="black"/>
              </a:solidFill>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dirty="0" smtClean="0"/>
              <a:t>Chapter 6 Summary</a:t>
            </a:r>
          </a:p>
        </p:txBody>
      </p:sp>
      <p:sp>
        <p:nvSpPr>
          <p:cNvPr id="100356" name="Slide Number Placeholder 3"/>
          <p:cNvSpPr>
            <a:spLocks noGrp="1"/>
          </p:cNvSpPr>
          <p:nvPr>
            <p:ph type="sldNum" sz="quarter" idx="5"/>
          </p:nvPr>
        </p:nvSpPr>
        <p:spPr>
          <a:noFill/>
        </p:spPr>
        <p:txBody>
          <a:bodyPr/>
          <a:lstStyle/>
          <a:p>
            <a:fld id="{B07FA372-31D3-4433-A73B-79DE0EBFB8F4}" type="slidenum">
              <a:rPr lang="en-US" smtClean="0">
                <a:solidFill>
                  <a:prstClr val="black"/>
                </a:solidFill>
              </a:rPr>
              <a:pPr/>
              <a:t>168</a:t>
            </a:fld>
            <a:endParaRPr lang="en-US" dirty="0" smtClean="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7.4.3.2</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7.4.3.3</a:t>
            </a: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19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8.1.1.1</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1"/>
          <p:cNvSpPr>
            <a:spLocks noGrp="1" noChangeArrowheads="1"/>
          </p:cNvSpPr>
          <p:nvPr>
            <p:ph type="sldNum" sz="quarter" idx="5"/>
          </p:nvPr>
        </p:nvSpPr>
        <p:spPr>
          <a:noFill/>
        </p:spPr>
        <p:txBody>
          <a:bodyPr/>
          <a:lstStyle/>
          <a:p>
            <a:pPr defTabSz="886353"/>
            <a:fld id="{413E50C7-A33A-4B96-B5B8-3BD9C10BC48C}" type="slidenum">
              <a:rPr lang="en-US" sz="800">
                <a:solidFill>
                  <a:prstClr val="black"/>
                </a:solidFill>
                <a:latin typeface="Arial"/>
              </a:rPr>
              <a:pPr defTabSz="886353"/>
              <a:t>2</a:t>
            </a:fld>
            <a:endParaRPr lang="en-US" smtClean="0">
              <a:solidFill>
                <a:prstClr val="black"/>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8</a:t>
            </a:r>
            <a:endParaRPr lang="es-ES" b="1" noProof="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8.1.1.2</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8.1.1.3</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8.1.1.3</a:t>
            </a: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8.1.1.4</a:t>
            </a:r>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8.1.1.4</a:t>
            </a:r>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8.1.1.4</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8.1.1.4</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8.1.1.5</a:t>
            </a: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8.1.1.5</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29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8.1.2.1</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pPr>
              <a:defRPr/>
            </a:pPr>
            <a:fld id="{1C615CF7-9F59-4C8A-B650-E68E69E0FCFD}" type="slidenum">
              <a:rPr lang="en-US" smtClean="0">
                <a:solidFill>
                  <a:prstClr val="black"/>
                </a:solidFill>
              </a:rPr>
              <a:pPr>
                <a:defRPr/>
              </a:pPr>
              <a:t>3</a:t>
            </a:fld>
            <a:endParaRPr lang="en-US" dirty="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8.1.2.2</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8.1.2.3</a:t>
            </a: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8.1.2.3</a:t>
            </a:r>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8.1.2.4</a:t>
            </a: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8.1.2.5</a:t>
            </a:r>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8.1.3.1</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8.1.3.2</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8.1.3.2</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8.1.3.3</a:t>
            </a:r>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39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8.1.3.4</a:t>
            </a: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dirty="0">
                <a:solidFill>
                  <a:srgbClr val="000000"/>
                </a:solidFill>
                <a:latin typeface="Arial"/>
              </a:rPr>
              <a:t>8.1.1.1</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8.1.3.4</a:t>
            </a:r>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a:t>
            </a:r>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8.2.1.2</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8.2.1.3/4/5/6</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8.2.2.1/2/3</a:t>
            </a:r>
            <a:endParaRPr 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8.2.2.5</a:t>
            </a:r>
            <a:endParaRPr 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8.2.3.1</a:t>
            </a:r>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8.2.3.2</a:t>
            </a:r>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8.2.3.3</a:t>
            </a:r>
            <a:endParaRPr 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49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8.2.3.4</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7.4.1.1</a:t>
            </a:r>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8.2.3.5</a:t>
            </a:r>
            <a:endParaRPr 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8.2.3.6</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8.2.4.1</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8.2.4.2</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8.2.4.4</a:t>
            </a:r>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239713"/>
            <a:ext cx="5233987" cy="3925887"/>
          </a:xfrm>
        </p:spPr>
      </p:sp>
      <p:sp>
        <p:nvSpPr>
          <p:cNvPr id="3" name="Notes Placeholder 2"/>
          <p:cNvSpPr>
            <a:spLocks noGrp="1"/>
          </p:cNvSpPr>
          <p:nvPr>
            <p:ph type="body" idx="1"/>
          </p:nvPr>
        </p:nvSpPr>
        <p:spPr/>
        <p:txBody>
          <a:bodyPr/>
          <a:lstStyle/>
          <a:p>
            <a:r>
              <a:rPr lang="en-US" dirty="0" smtClean="0"/>
              <a:t>This is a basic single area OSPF configuration</a:t>
            </a:r>
          </a:p>
          <a:p>
            <a:endParaRPr lang="en-US" dirty="0" smtClean="0"/>
          </a:p>
          <a:p>
            <a:r>
              <a:rPr lang="en-US" dirty="0" smtClean="0"/>
              <a:t>Interfaces are configured</a:t>
            </a:r>
            <a:r>
              <a:rPr lang="en-US" baseline="0" dirty="0" smtClean="0"/>
              <a:t> and then networks are advertised.  The wildcard mask is used to identify which bits in the network address are significant.  The network 172.16.1.16/28 will be advertised as 172.16.1.16 0.0.0.15. This wildcard mask is the inverse of the subnet mask, 255.255.255.240.  Notice the subnet mask for /30 is 255.255.255.252 and the wildcard mask used to advertise this network is 0.0.0.3.  (255.255.255.255 – 255.255.255.252 = 0.0.0.3)</a:t>
            </a:r>
            <a:endParaRPr lang="en-US" dirty="0"/>
          </a:p>
        </p:txBody>
      </p:sp>
      <p:sp>
        <p:nvSpPr>
          <p:cNvPr id="4" name="Slide Number Placeholder 3"/>
          <p:cNvSpPr>
            <a:spLocks noGrp="1"/>
          </p:cNvSpPr>
          <p:nvPr>
            <p:ph type="sldNum" sz="quarter" idx="10"/>
          </p:nvPr>
        </p:nvSpPr>
        <p:spPr/>
        <p:txBody>
          <a:bodyPr/>
          <a:lstStyle/>
          <a:p>
            <a:pPr>
              <a:defRPr/>
            </a:pPr>
            <a:fld id="{F24EA34B-67DD-437F-B86E-9AF176FB6CF3}"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2144315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239713"/>
            <a:ext cx="5233987" cy="3925887"/>
          </a:xfrm>
        </p:spPr>
      </p:sp>
      <p:sp>
        <p:nvSpPr>
          <p:cNvPr id="3" name="Notes Placeholder 2"/>
          <p:cNvSpPr>
            <a:spLocks noGrp="1"/>
          </p:cNvSpPr>
          <p:nvPr>
            <p:ph type="body" idx="1"/>
          </p:nvPr>
        </p:nvSpPr>
        <p:spPr/>
        <p:txBody>
          <a:bodyPr/>
          <a:lstStyle/>
          <a:p>
            <a:r>
              <a:rPr lang="en-US" dirty="0"/>
              <a:t>Every router requires a router ID to participate in an OSPF domain. The router ID can be defined by an administrator or automatically assigned by the router. </a:t>
            </a:r>
          </a:p>
          <a:p>
            <a:r>
              <a:rPr lang="en-US" dirty="0"/>
              <a:t>The router ID is used by the OSPF-enabled router to:</a:t>
            </a:r>
          </a:p>
          <a:p>
            <a:r>
              <a:rPr lang="en-US" b="1" dirty="0"/>
              <a:t>Uniquely identify the router </a:t>
            </a:r>
            <a:endParaRPr lang="en-US" dirty="0"/>
          </a:p>
          <a:p>
            <a:r>
              <a:rPr lang="en-US" b="1" dirty="0"/>
              <a:t>Participate in the election of </a:t>
            </a:r>
            <a:r>
              <a:rPr lang="en-US" b="1" dirty="0" smtClean="0"/>
              <a:t>the DR and BDR</a:t>
            </a:r>
            <a:endParaRPr lang="en-US" dirty="0"/>
          </a:p>
          <a:p>
            <a:r>
              <a:rPr lang="en-US" dirty="0" smtClean="0"/>
              <a:t>Let’s review</a:t>
            </a:r>
            <a:r>
              <a:rPr lang="en-US" baseline="0" dirty="0" smtClean="0"/>
              <a:t> how to </a:t>
            </a:r>
            <a:r>
              <a:rPr lang="en-US" dirty="0" smtClean="0"/>
              <a:t>determine </a:t>
            </a:r>
            <a:r>
              <a:rPr lang="en-US" dirty="0"/>
              <a:t>the router ID? As illustrated in the figure, Cisco routers derive the router ID based on one of three criteria, in the following </a:t>
            </a:r>
            <a:r>
              <a:rPr lang="en-US" dirty="0" smtClean="0"/>
              <a:t>order</a:t>
            </a:r>
            <a:r>
              <a:rPr lang="en-US" dirty="0"/>
              <a:t>:</a:t>
            </a:r>
          </a:p>
          <a:p>
            <a:pPr marL="221813" indent="-221813">
              <a:buFont typeface="+mj-lt"/>
              <a:buAutoNum type="arabicPeriod"/>
            </a:pPr>
            <a:r>
              <a:rPr lang="en-US" dirty="0"/>
              <a:t>The router ID is </a:t>
            </a:r>
            <a:r>
              <a:rPr lang="en-US" dirty="0" smtClean="0"/>
              <a:t>configured </a:t>
            </a:r>
            <a:r>
              <a:rPr lang="en-US" dirty="0"/>
              <a:t>using the OSPF</a:t>
            </a:r>
            <a:r>
              <a:rPr lang="en-US" b="1" dirty="0"/>
              <a:t> router-id </a:t>
            </a:r>
            <a:r>
              <a:rPr lang="en-US" i="1" dirty="0"/>
              <a:t>rid </a:t>
            </a:r>
            <a:r>
              <a:rPr lang="en-US" dirty="0"/>
              <a:t>router configuration mode command. The</a:t>
            </a:r>
            <a:r>
              <a:rPr lang="en-US" i="1" dirty="0"/>
              <a:t> rid </a:t>
            </a:r>
            <a:r>
              <a:rPr lang="en-US" dirty="0"/>
              <a:t>value is any 32-bit value expressed as an IPv4 address. This is the recommended method to assign a router ID</a:t>
            </a:r>
            <a:r>
              <a:rPr lang="en-US" dirty="0" smtClean="0"/>
              <a:t>. (Example:</a:t>
            </a:r>
            <a:r>
              <a:rPr lang="en-US" baseline="0" dirty="0" smtClean="0"/>
              <a:t> 1.1.1.1)</a:t>
            </a:r>
            <a:endParaRPr lang="en-US" dirty="0"/>
          </a:p>
          <a:p>
            <a:pPr marL="221813" indent="-221813">
              <a:buFont typeface="+mj-lt"/>
              <a:buAutoNum type="arabicPeriod"/>
            </a:pPr>
            <a:r>
              <a:rPr lang="en-US" dirty="0"/>
              <a:t>If the router ID is not </a:t>
            </a:r>
            <a:r>
              <a:rPr lang="en-US" dirty="0" smtClean="0"/>
              <a:t>configured</a:t>
            </a:r>
            <a:r>
              <a:rPr lang="en-US" dirty="0"/>
              <a:t>, the router chooses the highest IPv4 address of any of configured loopback interfaces. This is the next best alternative to assigning a router ID.</a:t>
            </a:r>
          </a:p>
          <a:p>
            <a:pPr marL="221813" indent="-221813">
              <a:buFont typeface="+mj-lt"/>
              <a:buAutoNum type="arabicPeriod"/>
            </a:pPr>
            <a:r>
              <a:rPr lang="en-US" dirty="0"/>
              <a:t>If no loopback interfaces are configured, then the router chooses the highest active IPv4 address of any of its physical interfaces. This is the least recommended method because it makes it more difficult for administrators to distinguish between specific routers.</a:t>
            </a:r>
          </a:p>
          <a:p>
            <a:endParaRPr lang="en-US" dirty="0"/>
          </a:p>
        </p:txBody>
      </p:sp>
      <p:sp>
        <p:nvSpPr>
          <p:cNvPr id="4" name="Slide Number Placeholder 3"/>
          <p:cNvSpPr>
            <a:spLocks noGrp="1"/>
          </p:cNvSpPr>
          <p:nvPr>
            <p:ph type="sldNum" sz="quarter" idx="10"/>
          </p:nvPr>
        </p:nvSpPr>
        <p:spPr/>
        <p:txBody>
          <a:bodyPr/>
          <a:lstStyle/>
          <a:p>
            <a:pPr>
              <a:defRPr/>
            </a:pPr>
            <a:fld id="{F24EA34B-67DD-437F-B86E-9AF176FB6CF3}" type="slidenum">
              <a:rPr lang="en-US" smtClean="0">
                <a:solidFill>
                  <a:prstClr val="black"/>
                </a:solidFill>
              </a:rPr>
              <a:pPr>
                <a:defRPr/>
              </a:pPr>
              <a:t>56</a:t>
            </a:fld>
            <a:endParaRPr lang="en-US">
              <a:solidFill>
                <a:prstClr val="black"/>
              </a:solidFill>
            </a:endParaRPr>
          </a:p>
        </p:txBody>
      </p:sp>
    </p:spTree>
    <p:extLst>
      <p:ext uri="{BB962C8B-B14F-4D97-AF65-F5344CB8AC3E}">
        <p14:creationId xmlns:p14="http://schemas.microsoft.com/office/powerpoint/2010/main" val="2432969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239713"/>
            <a:ext cx="5233987" cy="3925887"/>
          </a:xfrm>
        </p:spPr>
      </p:sp>
      <p:sp>
        <p:nvSpPr>
          <p:cNvPr id="3" name="Notes Placeholder 2"/>
          <p:cNvSpPr>
            <a:spLocks noGrp="1"/>
          </p:cNvSpPr>
          <p:nvPr>
            <p:ph type="body" idx="1"/>
          </p:nvPr>
        </p:nvSpPr>
        <p:spPr/>
        <p:txBody>
          <a:bodyPr/>
          <a:lstStyle/>
          <a:p>
            <a:r>
              <a:rPr lang="en-US" dirty="0" smtClean="0"/>
              <a:t>Here is a sample configuration</a:t>
            </a:r>
            <a:r>
              <a:rPr lang="en-US" baseline="0" dirty="0" smtClean="0"/>
              <a:t> of a router-id. </a:t>
            </a:r>
            <a:r>
              <a:rPr lang="en-US" dirty="0" smtClean="0"/>
              <a:t>Once</a:t>
            </a:r>
            <a:r>
              <a:rPr lang="en-US" baseline="0" dirty="0" smtClean="0"/>
              <a:t> a router-id is set, you will need to either reload the router or use the command “clear </a:t>
            </a:r>
            <a:r>
              <a:rPr lang="en-US" baseline="0" dirty="0" err="1" smtClean="0"/>
              <a:t>ip</a:t>
            </a:r>
            <a:r>
              <a:rPr lang="en-US" baseline="0" dirty="0" smtClean="0"/>
              <a:t> </a:t>
            </a:r>
            <a:r>
              <a:rPr lang="en-US" baseline="0" dirty="0" err="1" smtClean="0"/>
              <a:t>ospf</a:t>
            </a:r>
            <a:r>
              <a:rPr lang="en-US" baseline="0" dirty="0" smtClean="0"/>
              <a:t> process” for this to take effect. Notice the router-id can be verified with the show </a:t>
            </a:r>
            <a:r>
              <a:rPr lang="en-US" baseline="0" dirty="0" err="1" smtClean="0"/>
              <a:t>ip</a:t>
            </a:r>
            <a:r>
              <a:rPr lang="en-US" baseline="0" dirty="0" smtClean="0"/>
              <a:t> protocols command.</a:t>
            </a:r>
            <a:endParaRPr lang="en-US" dirty="0"/>
          </a:p>
        </p:txBody>
      </p:sp>
      <p:sp>
        <p:nvSpPr>
          <p:cNvPr id="4" name="Slide Number Placeholder 3"/>
          <p:cNvSpPr>
            <a:spLocks noGrp="1"/>
          </p:cNvSpPr>
          <p:nvPr>
            <p:ph type="sldNum" sz="quarter" idx="10"/>
          </p:nvPr>
        </p:nvSpPr>
        <p:spPr/>
        <p:txBody>
          <a:bodyPr/>
          <a:lstStyle/>
          <a:p>
            <a:pPr>
              <a:defRPr/>
            </a:pPr>
            <a:fld id="{F24EA34B-67DD-437F-B86E-9AF176FB6CF3}" type="slidenum">
              <a:rPr lang="en-US" smtClean="0">
                <a:solidFill>
                  <a:prstClr val="black"/>
                </a:solidFill>
              </a:rPr>
              <a:pPr>
                <a:defRPr/>
              </a:pPr>
              <a:t>57</a:t>
            </a:fld>
            <a:endParaRPr lang="en-US">
              <a:solidFill>
                <a:prstClr val="black"/>
              </a:solidFill>
            </a:endParaRPr>
          </a:p>
        </p:txBody>
      </p:sp>
    </p:spTree>
    <p:extLst>
      <p:ext uri="{BB962C8B-B14F-4D97-AF65-F5344CB8AC3E}">
        <p14:creationId xmlns:p14="http://schemas.microsoft.com/office/powerpoint/2010/main" val="3686141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239713"/>
            <a:ext cx="5233987" cy="3925887"/>
          </a:xfrm>
        </p:spPr>
      </p:sp>
      <p:sp>
        <p:nvSpPr>
          <p:cNvPr id="3" name="Notes Placeholder 2"/>
          <p:cNvSpPr>
            <a:spLocks noGrp="1"/>
          </p:cNvSpPr>
          <p:nvPr>
            <p:ph type="body" idx="1"/>
          </p:nvPr>
        </p:nvSpPr>
        <p:spPr/>
        <p:txBody>
          <a:bodyPr/>
          <a:lstStyle/>
          <a:p>
            <a:r>
              <a:rPr lang="en-US" dirty="0"/>
              <a:t>OSPF uses cost as a metric. A lower cost indicates a better path than a higher </a:t>
            </a:r>
            <a:r>
              <a:rPr lang="en-US" dirty="0" smtClean="0"/>
              <a:t>cost.</a:t>
            </a:r>
            <a:r>
              <a:rPr lang="en-US" baseline="0" dirty="0" smtClean="0"/>
              <a:t> A </a:t>
            </a:r>
            <a:r>
              <a:rPr lang="en-US" dirty="0" smtClean="0"/>
              <a:t>10-Mb/s </a:t>
            </a:r>
            <a:r>
              <a:rPr lang="en-US" dirty="0"/>
              <a:t>Ethernet line has a higher cost than a 100-Mb/s Ethernet line.</a:t>
            </a:r>
          </a:p>
          <a:p>
            <a:endParaRPr lang="en-US" dirty="0" smtClean="0"/>
          </a:p>
          <a:p>
            <a:r>
              <a:rPr lang="en-US" dirty="0" smtClean="0"/>
              <a:t>The </a:t>
            </a:r>
            <a:r>
              <a:rPr lang="en-US" dirty="0"/>
              <a:t>formula used to calculate the OSPF cost is:</a:t>
            </a:r>
          </a:p>
          <a:p>
            <a:r>
              <a:rPr lang="en-US" b="1" dirty="0"/>
              <a:t>Cost</a:t>
            </a:r>
            <a:r>
              <a:rPr lang="en-US" dirty="0"/>
              <a:t> = </a:t>
            </a:r>
            <a:r>
              <a:rPr lang="en-US" i="1" u="sng" dirty="0"/>
              <a:t>reference bandwidth</a:t>
            </a:r>
            <a:r>
              <a:rPr lang="en-US" i="1" dirty="0"/>
              <a:t> </a:t>
            </a:r>
            <a:r>
              <a:rPr lang="en-US" dirty="0"/>
              <a:t>/</a:t>
            </a:r>
            <a:r>
              <a:rPr lang="en-US" i="1" u="sng" dirty="0"/>
              <a:t>interface bandwidth</a:t>
            </a:r>
            <a:endParaRPr lang="en-US" dirty="0"/>
          </a:p>
          <a:p>
            <a:r>
              <a:rPr lang="en-US" dirty="0"/>
              <a:t>The default reference bandwidth is 10^8 (100,000,000</a:t>
            </a:r>
            <a:r>
              <a:rPr lang="en-US" dirty="0" smtClean="0"/>
              <a:t>) as you can see in the graphic; </a:t>
            </a:r>
            <a:r>
              <a:rPr lang="en-US" dirty="0"/>
              <a:t>therefore, the formula is:</a:t>
            </a:r>
          </a:p>
          <a:p>
            <a:r>
              <a:rPr lang="en-US" b="1" dirty="0"/>
              <a:t>Cost </a:t>
            </a:r>
            <a:r>
              <a:rPr lang="en-US" dirty="0"/>
              <a:t>= </a:t>
            </a:r>
            <a:r>
              <a:rPr lang="en-US" u="sng" dirty="0"/>
              <a:t>100,000,000 bps</a:t>
            </a:r>
            <a:r>
              <a:rPr lang="en-US" dirty="0"/>
              <a:t> / </a:t>
            </a:r>
            <a:r>
              <a:rPr lang="en-US" i="1" u="sng" dirty="0"/>
              <a:t>interface bandwidth in bps</a:t>
            </a:r>
            <a:endParaRPr lang="en-US" dirty="0"/>
          </a:p>
          <a:p>
            <a:r>
              <a:rPr lang="en-US" dirty="0"/>
              <a:t>Refer to the table </a:t>
            </a:r>
            <a:r>
              <a:rPr lang="en-US" dirty="0" smtClean="0"/>
              <a:t>for </a:t>
            </a:r>
            <a:r>
              <a:rPr lang="en-US" dirty="0"/>
              <a:t>a breakdown of the cost calculation. Notice that </a:t>
            </a:r>
            <a:r>
              <a:rPr lang="en-US" dirty="0" err="1"/>
              <a:t>FastEthernet</a:t>
            </a:r>
            <a:r>
              <a:rPr lang="en-US" dirty="0"/>
              <a:t>, Gigabit Ethernet, and 10 GigE interfaces share the same cost, because the OSPF cost value must be an integer. Consequently, because the default reference bandwidth is set to 100 Mb/s, all links that are faster than Fast Ethernet also have a cost of 1.</a:t>
            </a:r>
          </a:p>
          <a:p>
            <a:endParaRPr lang="en-US" dirty="0" smtClean="0"/>
          </a:p>
          <a:p>
            <a:pPr defTabSz="990456">
              <a:defRPr/>
            </a:pPr>
            <a:r>
              <a:rPr lang="en-US" dirty="0" smtClean="0"/>
              <a:t>Reference bandwidth can be modified to accommodate networks with links faster than 100 Mbps using the OSPF command </a:t>
            </a:r>
            <a:r>
              <a:rPr lang="en-US" i="1" dirty="0" smtClean="0">
                <a:latin typeface="Courier New" pitchFamily="49" charset="0"/>
                <a:cs typeface="Courier New" pitchFamily="49" charset="0"/>
              </a:rPr>
              <a:t>auto-cost reference-bandwidth</a:t>
            </a:r>
          </a:p>
          <a:p>
            <a:pPr defTabSz="990456">
              <a:defRPr/>
            </a:pPr>
            <a:r>
              <a:rPr lang="en-US" dirty="0" smtClean="0"/>
              <a:t>The </a:t>
            </a:r>
            <a:r>
              <a:rPr lang="en-US" dirty="0"/>
              <a:t>“auto-cost reference-bandwidth” command must be configured on every router in the OSPF domain. The value is expressed in Mb/s; therefore, to adjust the costs for:</a:t>
            </a:r>
          </a:p>
          <a:p>
            <a:r>
              <a:rPr lang="en-US" b="1" dirty="0"/>
              <a:t>Gigabit Ethernet </a:t>
            </a:r>
            <a:r>
              <a:rPr lang="en-US" dirty="0"/>
              <a:t>-</a:t>
            </a:r>
            <a:r>
              <a:rPr lang="en-US" b="1" dirty="0"/>
              <a:t> auto-cost reference-bandwidth </a:t>
            </a:r>
            <a:r>
              <a:rPr lang="en-US" b="1" dirty="0" smtClean="0"/>
              <a:t>1,000</a:t>
            </a:r>
            <a:endParaRPr lang="en-US" dirty="0"/>
          </a:p>
          <a:p>
            <a:r>
              <a:rPr lang="en-US" b="1" dirty="0"/>
              <a:t>10 Gigabit Ethernet </a:t>
            </a:r>
            <a:r>
              <a:rPr lang="en-US" dirty="0"/>
              <a:t>-</a:t>
            </a:r>
            <a:r>
              <a:rPr lang="en-US" b="1" dirty="0"/>
              <a:t> auto-cost reference-bandwidth </a:t>
            </a:r>
            <a:r>
              <a:rPr lang="en-US" b="1" dirty="0" smtClean="0"/>
              <a:t>10,000</a:t>
            </a:r>
            <a:endParaRPr lang="en-US" dirty="0"/>
          </a:p>
          <a:p>
            <a:r>
              <a:rPr lang="en-US" dirty="0"/>
              <a:t>To return to the default reference bandwidth, use the</a:t>
            </a:r>
            <a:r>
              <a:rPr lang="en-US" b="1" dirty="0"/>
              <a:t> auto-cost reference-bandwidth 100 </a:t>
            </a:r>
            <a:r>
              <a:rPr lang="en-US" dirty="0"/>
              <a:t>command.</a:t>
            </a:r>
          </a:p>
          <a:p>
            <a:endParaRPr lang="en-US" dirty="0"/>
          </a:p>
          <a:p>
            <a:r>
              <a:rPr lang="en-US" dirty="0" smtClean="0"/>
              <a:t>As seen in the last bullet,</a:t>
            </a:r>
            <a:r>
              <a:rPr lang="en-US" baseline="0" dirty="0" smtClean="0"/>
              <a:t> y</a:t>
            </a:r>
            <a:r>
              <a:rPr lang="en-US" dirty="0" smtClean="0"/>
              <a:t>ou </a:t>
            </a:r>
            <a:r>
              <a:rPr lang="en-US" dirty="0"/>
              <a:t>do have the choice to define the cost that will be used in OSPF </a:t>
            </a:r>
            <a:r>
              <a:rPr lang="en-US" dirty="0" smtClean="0"/>
              <a:t>calculations </a:t>
            </a:r>
            <a:r>
              <a:rPr lang="en-US" dirty="0"/>
              <a:t>with the interface command, </a:t>
            </a:r>
            <a:r>
              <a:rPr lang="en-US" dirty="0" err="1"/>
              <a:t>ip</a:t>
            </a:r>
            <a:r>
              <a:rPr lang="en-US" dirty="0"/>
              <a:t> </a:t>
            </a:r>
            <a:r>
              <a:rPr lang="en-US" dirty="0" err="1" smtClean="0"/>
              <a:t>ospf</a:t>
            </a:r>
            <a:r>
              <a:rPr lang="en-US" dirty="0" smtClean="0"/>
              <a:t> cost</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24EA34B-67DD-437F-B86E-9AF176FB6CF3}" type="slidenum">
              <a:rPr lang="en-US" smtClean="0">
                <a:solidFill>
                  <a:prstClr val="black"/>
                </a:solidFill>
              </a:rPr>
              <a:pPr>
                <a:defRPr/>
              </a:pPr>
              <a:t>58</a:t>
            </a:fld>
            <a:endParaRPr lang="en-US">
              <a:solidFill>
                <a:prstClr val="black"/>
              </a:solidFill>
            </a:endParaRPr>
          </a:p>
        </p:txBody>
      </p:sp>
    </p:spTree>
    <p:extLst>
      <p:ext uri="{BB962C8B-B14F-4D97-AF65-F5344CB8AC3E}">
        <p14:creationId xmlns:p14="http://schemas.microsoft.com/office/powerpoint/2010/main" val="3007840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59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7.4.1.2</a:t>
            </a:r>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8.3.1.1</a:t>
            </a:r>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8.3.1.2</a:t>
            </a:r>
            <a:endParaRPr 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8.3.1.3</a:t>
            </a:r>
            <a:endParaRPr 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dirty="0">
                <a:solidFill>
                  <a:srgbClr val="000000"/>
                </a:solidFill>
                <a:latin typeface="Arial"/>
              </a:rPr>
              <a:t>8.3.1.4</a:t>
            </a:r>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65</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8.3.2.1</a:t>
            </a:r>
            <a:endParaRPr 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66</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8.3.2.2</a:t>
            </a:r>
            <a:endParaRPr 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8.3.2.3</a:t>
            </a:r>
            <a:endParaRPr 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8.3.2.4</a:t>
            </a:r>
            <a:endParaRPr 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69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8.3.2.4</a:t>
            </a:r>
            <a:endParaRPr 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70</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8.3.2.5</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7.4.2.1</a:t>
            </a:r>
            <a:endParaRPr 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71</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8.3.2.6</a:t>
            </a:r>
            <a:endParaRPr 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72</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8.3.3.1/2</a:t>
            </a:r>
            <a:endParaRPr 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73</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8.3.3.3</a:t>
            </a:r>
            <a:endParaRPr 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74</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8.3.3.4</a:t>
            </a:r>
            <a:endParaRPr lang="en-US"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0638" indent="-110638" defTabSz="1001657">
              <a:lnSpc>
                <a:spcPct val="90000"/>
              </a:lnSpc>
              <a:buClr>
                <a:srgbClr val="000000"/>
              </a:buClr>
              <a:buSzPct val="100000"/>
              <a:buChar char="•"/>
            </a:pPr>
            <a:r>
              <a:rPr lang="en-US">
                <a:solidFill>
                  <a:srgbClr val="000000"/>
                </a:solidFill>
                <a:latin typeface="Arial"/>
              </a:rPr>
              <a:t>Capítulo 8: Resumen</a:t>
            </a:r>
          </a:p>
        </p:txBody>
      </p:sp>
      <p:sp>
        <p:nvSpPr>
          <p:cNvPr id="100356" name="Slide Number Placeholder 3"/>
          <p:cNvSpPr>
            <a:spLocks noGrp="1"/>
          </p:cNvSpPr>
          <p:nvPr>
            <p:ph type="sldNum" sz="quarter" idx="5"/>
          </p:nvPr>
        </p:nvSpPr>
        <p:spPr>
          <a:noFill/>
        </p:spPr>
        <p:txBody>
          <a:bodyPr/>
          <a:lstStyle/>
          <a:p>
            <a:pPr defTabSz="886353"/>
            <a:fld id="{B07FA372-31D3-4433-A73B-79DE0EBFB8F4}" type="slidenum">
              <a:rPr lang="en-US" sz="800">
                <a:solidFill>
                  <a:prstClr val="black"/>
                </a:solidFill>
                <a:latin typeface="Arial"/>
              </a:rPr>
              <a:pPr defTabSz="886353"/>
              <a:t>75</a:t>
            </a:fld>
            <a:endParaRPr lang="en-US" smtClean="0">
              <a:solidFill>
                <a:prstClr val="black"/>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0638" indent="-110638" defTabSz="1001657">
              <a:lnSpc>
                <a:spcPct val="90000"/>
              </a:lnSpc>
              <a:buClr>
                <a:srgbClr val="000000"/>
              </a:buClr>
              <a:buSzPct val="100000"/>
              <a:buChar char="•"/>
            </a:pPr>
            <a:r>
              <a:rPr lang="es-ES" dirty="0">
                <a:solidFill>
                  <a:srgbClr val="000000"/>
                </a:solidFill>
                <a:latin typeface="Arial"/>
              </a:rPr>
              <a:t>Capítulo 8: Resumen</a:t>
            </a:r>
            <a:endParaRPr lang="es-ES" dirty="0">
              <a:solidFill>
                <a:srgbClr val="000000"/>
              </a:solidFill>
              <a:latin typeface="Arial"/>
            </a:endParaRPr>
          </a:p>
        </p:txBody>
      </p:sp>
      <p:sp>
        <p:nvSpPr>
          <p:cNvPr id="100356" name="Slide Number Placeholder 3"/>
          <p:cNvSpPr>
            <a:spLocks noGrp="1"/>
          </p:cNvSpPr>
          <p:nvPr>
            <p:ph type="sldNum" sz="quarter" idx="5"/>
          </p:nvPr>
        </p:nvSpPr>
        <p:spPr>
          <a:noFill/>
        </p:spPr>
        <p:txBody>
          <a:bodyPr/>
          <a:lstStyle/>
          <a:p>
            <a:pPr defTabSz="886353"/>
            <a:fld id="{B07FA372-31D3-4433-A73B-79DE0EBFB8F4}" type="slidenum">
              <a:rPr lang="en-US" sz="800">
                <a:solidFill>
                  <a:prstClr val="black"/>
                </a:solidFill>
                <a:latin typeface="Arial"/>
              </a:rPr>
              <a:pPr defTabSz="886353"/>
              <a:t>76</a:t>
            </a:fld>
            <a:endParaRPr lang="en-US" smtClean="0">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0638" indent="-110638" defTabSz="1001657">
              <a:lnSpc>
                <a:spcPct val="90000"/>
              </a:lnSpc>
              <a:buClr>
                <a:srgbClr val="000000"/>
              </a:buClr>
              <a:buSzPct val="100000"/>
              <a:buChar char="•"/>
            </a:pPr>
            <a:r>
              <a:rPr lang="es-ES" dirty="0">
                <a:solidFill>
                  <a:srgbClr val="000000"/>
                </a:solidFill>
                <a:latin typeface="Arial"/>
              </a:rPr>
              <a:t>Capítulo 8: Resumen</a:t>
            </a:r>
            <a:endParaRPr lang="es-ES" dirty="0">
              <a:solidFill>
                <a:srgbClr val="000000"/>
              </a:solidFill>
              <a:latin typeface="Arial"/>
            </a:endParaRPr>
          </a:p>
        </p:txBody>
      </p:sp>
      <p:sp>
        <p:nvSpPr>
          <p:cNvPr id="100356" name="Slide Number Placeholder 3"/>
          <p:cNvSpPr>
            <a:spLocks noGrp="1"/>
          </p:cNvSpPr>
          <p:nvPr>
            <p:ph type="sldNum" sz="quarter" idx="5"/>
          </p:nvPr>
        </p:nvSpPr>
        <p:spPr>
          <a:noFill/>
        </p:spPr>
        <p:txBody>
          <a:bodyPr/>
          <a:lstStyle/>
          <a:p>
            <a:pPr defTabSz="886353"/>
            <a:fld id="{B07FA372-31D3-4433-A73B-79DE0EBFB8F4}" type="slidenum">
              <a:rPr lang="en-US" sz="800">
                <a:solidFill>
                  <a:prstClr val="black"/>
                </a:solidFill>
                <a:latin typeface="Arial"/>
              </a:rPr>
              <a:pPr defTabSz="886353"/>
              <a:t>77</a:t>
            </a:fld>
            <a:endParaRPr lang="en-US" smtClean="0">
              <a:solidFill>
                <a:prstClr val="black"/>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pPr marL="110638" indent="-110638" defTabSz="1001657">
              <a:lnSpc>
                <a:spcPct val="90000"/>
              </a:lnSpc>
              <a:buClr>
                <a:srgbClr val="000000"/>
              </a:buClr>
              <a:buSzPct val="100000"/>
              <a:buChar char="•"/>
            </a:pPr>
            <a:r>
              <a:rPr lang="es-ES" dirty="0">
                <a:solidFill>
                  <a:srgbClr val="000000"/>
                </a:solidFill>
                <a:latin typeface="Arial"/>
              </a:rPr>
              <a:t>Capítulo 8: Resumen</a:t>
            </a:r>
            <a:endParaRPr lang="es-ES" dirty="0">
              <a:solidFill>
                <a:srgbClr val="000000"/>
              </a:solidFill>
              <a:latin typeface="Arial"/>
            </a:endParaRPr>
          </a:p>
        </p:txBody>
      </p:sp>
      <p:sp>
        <p:nvSpPr>
          <p:cNvPr id="100356" name="Slide Number Placeholder 3"/>
          <p:cNvSpPr>
            <a:spLocks noGrp="1"/>
          </p:cNvSpPr>
          <p:nvPr>
            <p:ph type="sldNum" sz="quarter" idx="5"/>
          </p:nvPr>
        </p:nvSpPr>
        <p:spPr>
          <a:noFill/>
        </p:spPr>
        <p:txBody>
          <a:bodyPr/>
          <a:lstStyle/>
          <a:p>
            <a:pPr defTabSz="886353"/>
            <a:fld id="{B07FA372-31D3-4433-A73B-79DE0EBFB8F4}" type="slidenum">
              <a:rPr lang="en-US" sz="800">
                <a:solidFill>
                  <a:prstClr val="black"/>
                </a:solidFill>
                <a:latin typeface="Arial"/>
              </a:rPr>
              <a:pPr defTabSz="886353"/>
              <a:t>78</a:t>
            </a:fld>
            <a:endParaRPr lang="en-US" smtClean="0">
              <a:solidFill>
                <a:prstClr val="black"/>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pPr>
              <a:defRPr/>
            </a:pPr>
            <a:fld id="{1C615CF7-9F59-4C8A-B650-E68E69E0FCFD}" type="slidenum">
              <a:rPr lang="en-US" smtClean="0">
                <a:solidFill>
                  <a:prstClr val="black"/>
                </a:solidFill>
              </a:rPr>
              <a:pPr>
                <a:defRPr/>
              </a:pPr>
              <a:t>79</a:t>
            </a:fld>
            <a:endParaRPr lang="en-US" dirty="0">
              <a:solidFill>
                <a:prstClr val="black"/>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E4EC8631-9D87-4882-BB0A-1CEF56072891}" type="slidenum">
              <a:rPr lang="en-US" smtClean="0">
                <a:solidFill>
                  <a:prstClr val="black"/>
                </a:solidFill>
              </a:rPr>
              <a:pPr/>
              <a:t>80</a:t>
            </a:fld>
            <a:endParaRPr lang="en-US" dirty="0" smtClean="0">
              <a:solidFill>
                <a:prstClr val="black"/>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396013" y="4306550"/>
            <a:ext cx="5988326" cy="4183193"/>
          </a:xfrm>
          <a:noFill/>
          <a:ln/>
        </p:spPr>
        <p:txBody>
          <a:bodyPr/>
          <a:lstStyle/>
          <a:p>
            <a:pPr>
              <a:buFontTx/>
              <a:buNone/>
            </a:pPr>
            <a:r>
              <a:rPr lang="en-US" b="1" dirty="0" smtClean="0"/>
              <a:t>Cisco Networking Academy program</a:t>
            </a:r>
          </a:p>
          <a:p>
            <a:pPr>
              <a:buFontTx/>
              <a:buNone/>
            </a:pPr>
            <a:r>
              <a:rPr lang="en-US" b="1" dirty="0" smtClean="0"/>
              <a:t>Scaling Networks</a:t>
            </a:r>
          </a:p>
          <a:p>
            <a:pPr>
              <a:buFontTx/>
              <a:buNone/>
            </a:pPr>
            <a:r>
              <a:rPr lang="en-US" sz="1300" b="1" dirty="0"/>
              <a:t>Chapter 5: </a:t>
            </a:r>
            <a:r>
              <a:rPr lang="en-US" sz="1400" b="1" dirty="0"/>
              <a:t>Adjust and Troubleshoot Single-Area OSPF</a:t>
            </a:r>
            <a:r>
              <a:rPr lang="en-US" sz="1300" b="1" dirty="0"/>
              <a:t> </a:t>
            </a:r>
            <a:endParaRPr lang="en-GB" b="1"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8</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7.4.2.2</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a:noFill/>
        </p:spPr>
        <p:txBody>
          <a:bodyPr/>
          <a:lstStyle/>
          <a:p>
            <a:fld id="{5A2FEA66-C2E0-43E9-88C2-97EEC9610B6C}" type="slidenum">
              <a:rPr lang="en-US" smtClean="0">
                <a:solidFill>
                  <a:prstClr val="black"/>
                </a:solidFill>
              </a:rPr>
              <a:pPr/>
              <a:t>81</a:t>
            </a:fld>
            <a:endParaRPr lang="en-US" dirty="0" smtClean="0">
              <a:solidFill>
                <a:prstClr val="black"/>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a:buFontTx/>
              <a:buNone/>
            </a:pPr>
            <a:r>
              <a:rPr lang="en-US" b="1" dirty="0" smtClean="0"/>
              <a:t>Chapter 5</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E10C89-F8A7-4157-A987-D9097F7301B1}"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882733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solidFill>
                  <a:prstClr val="black"/>
                </a:solidFill>
              </a:rPr>
              <a:pPr/>
              <a:t>83</a:t>
            </a:fld>
            <a:endParaRPr lang="en-US" dirty="0" smtClean="0">
              <a:solidFill>
                <a:prstClr val="black"/>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396013" y="4306550"/>
            <a:ext cx="5988326" cy="4183193"/>
          </a:xfrm>
          <a:noFill/>
          <a:ln/>
        </p:spPr>
        <p:txBody>
          <a:bodyPr/>
          <a:lstStyle/>
          <a:p>
            <a:pPr>
              <a:buFontTx/>
              <a:buNone/>
            </a:pPr>
            <a:r>
              <a:rPr lang="en-US" b="0" dirty="0" smtClean="0"/>
              <a:t>5.1 Advanced Single-Area OSPF Configurations</a:t>
            </a:r>
            <a:endParaRPr lang="en-GB" b="0"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84</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5.1.1.1 Routing</a:t>
            </a:r>
            <a:r>
              <a:rPr lang="en-US" baseline="0" dirty="0" smtClean="0"/>
              <a:t> versus Switching</a:t>
            </a:r>
            <a:endParaRPr 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85</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5.1.1.2 Static Routing</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86</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5.1.1.3 Dynamic Routing Protocols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87</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5 </a:t>
            </a:r>
            <a:r>
              <a:rPr lang="en-US" dirty="0" smtClean="0"/>
              <a:t>Configuring Single-Area</a:t>
            </a:r>
            <a:r>
              <a:rPr lang="en-US" baseline="0" dirty="0" smtClean="0"/>
              <a:t> OSPF</a:t>
            </a:r>
            <a:endParaRPr lang="en-US"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88</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89</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90</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6 </a:t>
            </a:r>
            <a:r>
              <a:rPr lang="en-US" dirty="0" smtClean="0"/>
              <a:t>Verifying Single-Area</a:t>
            </a:r>
            <a:r>
              <a:rPr lang="en-US" baseline="0" dirty="0" smtClean="0"/>
              <a:t> OSPF</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pPr defTabSz="886353"/>
            <a:fld id="{570978E6-FB79-4E74-A4A4-2BA13DA27C44}" type="slidenum">
              <a:rPr lang="en-US" sz="800">
                <a:solidFill>
                  <a:prstClr val="black"/>
                </a:solidFill>
                <a:latin typeface="Arial"/>
              </a:rPr>
              <a:pPr defTabSz="886353"/>
              <a:t>9</a:t>
            </a:fld>
            <a:endParaRPr lang="en-US" smtClean="0">
              <a:solidFill>
                <a:prstClr val="black"/>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110638" indent="-110638" defTabSz="1001657">
              <a:lnSpc>
                <a:spcPct val="80000"/>
              </a:lnSpc>
            </a:pPr>
            <a:r>
              <a:rPr lang="en-US">
                <a:solidFill>
                  <a:srgbClr val="000000"/>
                </a:solidFill>
                <a:latin typeface="Arial"/>
              </a:rPr>
              <a:t>7.4.2.3</a:t>
            </a:r>
            <a:endParaRPr lang="en-US"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91</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7 </a:t>
            </a:r>
            <a:r>
              <a:rPr lang="en-US" dirty="0" smtClean="0"/>
              <a:t>Configuring</a:t>
            </a:r>
            <a:r>
              <a:rPr lang="en-US" baseline="0" dirty="0" smtClean="0"/>
              <a:t> Single-Area OSPFv3</a:t>
            </a:r>
            <a:endParaRPr lang="en-US" dirty="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92</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8 </a:t>
            </a:r>
            <a:r>
              <a:rPr lang="en-US" dirty="0" smtClean="0"/>
              <a:t>Verifying </a:t>
            </a:r>
            <a:r>
              <a:rPr lang="en-US" baseline="0" dirty="0" smtClean="0"/>
              <a:t>Single-Area OSPFv3</a:t>
            </a:r>
            <a:endParaRPr lang="en-US" dirty="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93</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5.1.1.</a:t>
            </a:r>
            <a:r>
              <a:rPr lang="en-US" baseline="0" dirty="0" smtClean="0"/>
              <a:t>8 </a:t>
            </a:r>
            <a:r>
              <a:rPr lang="en-US" dirty="0" smtClean="0"/>
              <a:t>Verifying </a:t>
            </a:r>
            <a:r>
              <a:rPr lang="en-US" baseline="0" dirty="0" smtClean="0"/>
              <a:t>Single-Area OSPFv3</a:t>
            </a:r>
            <a:endParaRPr lang="en-US"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94</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5.1.2.1 OSPF</a:t>
            </a:r>
            <a:r>
              <a:rPr lang="en-US" baseline="0" dirty="0" smtClean="0"/>
              <a:t> Network Types</a:t>
            </a:r>
            <a:endParaRPr lang="en-US" dirty="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95</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5.1.2.2 Challenges</a:t>
            </a:r>
            <a:r>
              <a:rPr lang="en-US" baseline="0" dirty="0" smtClean="0"/>
              <a:t> in Multiaccess Networks</a:t>
            </a:r>
            <a:endParaRPr lang="en-US" dirty="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96</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5.1.2.3 OSPF Designated Router</a:t>
            </a:r>
            <a:endParaRPr lang="en-US" dirty="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97</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5.1.2.3 OSPF Designated Router</a:t>
            </a:r>
            <a:endParaRPr lang="en-US" dirty="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98</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baseline="0" dirty="0" smtClean="0"/>
              <a:t>5.1.2.4 Verifying DR/BDR Roles</a:t>
            </a:r>
            <a:endParaRPr lang="en-US" dirty="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99</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5.1.2.5</a:t>
            </a:r>
            <a:r>
              <a:rPr lang="en-US" baseline="0" dirty="0" smtClean="0"/>
              <a:t>  Verifying DR/BDR Adjacencies</a:t>
            </a:r>
            <a:endParaRPr lang="en-US" dirty="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sldNum" sz="quarter" idx="5"/>
          </p:nvPr>
        </p:nvSpPr>
        <p:spPr>
          <a:noFill/>
        </p:spPr>
        <p:txBody>
          <a:bodyPr/>
          <a:lstStyle/>
          <a:p>
            <a:fld id="{0DB79D2C-2513-4C1B-9532-8FA5C66044E0}" type="slidenum">
              <a:rPr lang="en-US" smtClean="0">
                <a:solidFill>
                  <a:prstClr val="black"/>
                </a:solidFill>
              </a:rPr>
              <a:pPr/>
              <a:t>100</a:t>
            </a:fld>
            <a:endParaRPr lang="en-US" dirty="0" smtClean="0">
              <a:solidFill>
                <a:prstClr val="black"/>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nSpc>
                <a:spcPct val="80000"/>
              </a:lnSpc>
              <a:buFontTx/>
              <a:buNone/>
            </a:pPr>
            <a:r>
              <a:rPr lang="en-US" dirty="0" smtClean="0"/>
              <a:t>5.1.2.6</a:t>
            </a:r>
            <a:r>
              <a:rPr lang="en-US" baseline="0" dirty="0" smtClean="0"/>
              <a:t> Default DR/BDR Election Process</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endParaRPr lang="es-ES" sz="700">
              <a:solidFill>
                <a:srgbClr val="D3D3D3"/>
              </a:solidFill>
            </a:endParaRPr>
          </a:p>
        </p:txBody>
      </p:sp>
      <p:sp>
        <p:nvSpPr>
          <p:cNvPr id="6" name="Rectangle 279"/>
          <p:cNvSpPr>
            <a:spLocks noChangeArrowheads="1"/>
          </p:cNvSpPr>
          <p:nvPr/>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endParaRPr lang="es-ES" sz="700">
              <a:solidFill>
                <a:srgbClr val="D3D3D3"/>
              </a:solidFill>
            </a:endParaRP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ACFA795C-7F0A-48D8-9FC3-F2BA5F8EB736}"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92121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057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1995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fontAlgn="base" hangingPunct="0">
              <a:spcBef>
                <a:spcPct val="0"/>
              </a:spcBef>
              <a:spcAft>
                <a:spcPct val="0"/>
              </a:spcAft>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88" eaLnBrk="0" fontAlgn="base" hangingPunct="0">
              <a:spcBef>
                <a:spcPct val="0"/>
              </a:spcBef>
              <a:spcAft>
                <a:spcPct val="0"/>
              </a:spcAft>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fld id="{602D8DB9-125D-49B3-8BCC-F9D106BDA5A7}" type="slidenum">
              <a:rPr lang="en-US" sz="1000">
                <a:solidFill>
                  <a:srgbClr val="D3D3D3"/>
                </a:solidFill>
              </a:rPr>
              <a:pPr algn="r" defTabSz="814388" eaLnBrk="0" fontAlgn="base" hangingPunct="0">
                <a:spcBef>
                  <a:spcPct val="0"/>
                </a:spcBef>
                <a:spcAft>
                  <a:spcPct val="0"/>
                </a:spcAft>
                <a:defRPr/>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374803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5633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1903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9958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3805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041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471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431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2447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49368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541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3720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fontAlgn="base" hangingPunct="0">
              <a:spcBef>
                <a:spcPct val="0"/>
              </a:spcBef>
              <a:spcAft>
                <a:spcPct val="0"/>
              </a:spcAft>
              <a:defRPr/>
            </a:pPr>
            <a:r>
              <a:rPr lang="en-US" sz="700" dirty="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r>
              <a:rPr lang="en-US" sz="700" dirty="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88" eaLnBrk="0" fontAlgn="base" hangingPunct="0">
              <a:spcBef>
                <a:spcPct val="0"/>
              </a:spcBef>
              <a:spcAft>
                <a:spcPct val="0"/>
              </a:spcAft>
              <a:defRPr/>
            </a:pPr>
            <a:r>
              <a:rPr lang="en-US" sz="700" dirty="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fld id="{68B39EAB-15C0-47DB-80CA-636A5D3D8FC3}" type="slidenum">
              <a:rPr lang="en-US" sz="1000">
                <a:solidFill>
                  <a:srgbClr val="D3D3D3"/>
                </a:solidFill>
              </a:rPr>
              <a:pPr algn="r" defTabSz="814388" eaLnBrk="0" fontAlgn="base" hangingPunct="0">
                <a:spcBef>
                  <a:spcPct val="0"/>
                </a:spcBef>
                <a:spcAft>
                  <a:spcPct val="0"/>
                </a:spcAft>
                <a:defRPr/>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3652429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1442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27744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0092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5949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2754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899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6448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30769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423031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819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4769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8811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8846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7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07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8997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4382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85C5E045-6C48-46C0-92AE-30A8710B0BBD}"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
        <p:nvSpPr>
          <p:cNvPr id="9" name="Rectangle 278"/>
          <p:cNvSpPr>
            <a:spLocks noChangeArrowheads="1"/>
          </p:cNvSpPr>
          <p:nvPr userDrawn="1"/>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endParaRPr lang="es-ES" sz="700">
              <a:solidFill>
                <a:srgbClr val="D3D3D3"/>
              </a:solidFill>
            </a:endParaRPr>
          </a:p>
        </p:txBody>
      </p:sp>
      <p:sp>
        <p:nvSpPr>
          <p:cNvPr id="10" name="Rectangle 279"/>
          <p:cNvSpPr>
            <a:spLocks noChangeArrowheads="1"/>
          </p:cNvSpPr>
          <p:nvPr userDrawn="1"/>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endParaRPr lang="es-ES" sz="700">
              <a:solidFill>
                <a:srgbClr val="D3D3D3"/>
              </a:solidFill>
            </a:endParaRPr>
          </a:p>
        </p:txBody>
      </p:sp>
    </p:spTree>
    <p:extLst>
      <p:ext uri="{BB962C8B-B14F-4D97-AF65-F5344CB8AC3E}">
        <p14:creationId xmlns:p14="http://schemas.microsoft.com/office/powerpoint/2010/main" val="2743079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88" eaLnBrk="0" fontAlgn="base" hangingPunct="0">
              <a:spcBef>
                <a:spcPct val="0"/>
              </a:spcBef>
              <a:spcAft>
                <a:spcPct val="0"/>
              </a:spcAft>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fld id="{4656828F-70FF-4FA6-A4C2-1E97AB34D530}" type="slidenum">
              <a:rPr lang="en-US" sz="1000">
                <a:solidFill>
                  <a:srgbClr val="D3D3D3"/>
                </a:solidFill>
              </a:rPr>
              <a:pPr algn="r" defTabSz="814388" eaLnBrk="0" fontAlgn="base" hangingPunct="0">
                <a:spcBef>
                  <a:spcPct val="0"/>
                </a:spcBef>
                <a:spcAft>
                  <a:spcPct val="0"/>
                </a:spcAft>
                <a:defRPr/>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fontAlgn="base" hangingPunct="0">
              <a:spcBef>
                <a:spcPct val="0"/>
              </a:spcBef>
              <a:spcAft>
                <a:spcPct val="0"/>
              </a:spcAft>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extLst>
      <p:ext uri="{BB962C8B-B14F-4D97-AF65-F5344CB8AC3E}">
        <p14:creationId xmlns:p14="http://schemas.microsoft.com/office/powerpoint/2010/main" val="3252023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88" eaLnBrk="0" fontAlgn="base" hangingPunct="0">
              <a:spcBef>
                <a:spcPct val="0"/>
              </a:spcBef>
              <a:spcAft>
                <a:spcPct val="0"/>
              </a:spcAft>
              <a:defRPr/>
            </a:pPr>
            <a:r>
              <a:rPr lang="en-US" sz="700" dirty="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fld id="{9C83DDDE-9DCD-477B-857E-9601FF96A69C}" type="slidenum">
              <a:rPr lang="en-US" sz="1000">
                <a:solidFill>
                  <a:srgbClr val="D3D3D3"/>
                </a:solidFill>
              </a:rPr>
              <a:pPr algn="r" defTabSz="814388" eaLnBrk="0" fontAlgn="base" hangingPunct="0">
                <a:spcBef>
                  <a:spcPct val="0"/>
                </a:spcBef>
                <a:spcAft>
                  <a:spcPct val="0"/>
                </a:spcAft>
                <a:defRPr/>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4498975" y="6672263"/>
            <a:ext cx="2022475" cy="188912"/>
          </a:xfrm>
          <a:prstGeom prst="rect">
            <a:avLst/>
          </a:prstGeom>
          <a:noFill/>
          <a:ln w="9525">
            <a:noFill/>
            <a:miter lim="800000"/>
            <a:headEnd/>
            <a:tailEnd/>
          </a:ln>
        </p:spPr>
        <p:txBody>
          <a:bodyPr wrap="none" lIns="82124" tIns="41061" rIns="82124" bIns="41061" anchor="b" anchorCtr="1">
            <a:spAutoFit/>
          </a:bodyPr>
          <a:lstStyle/>
          <a:p>
            <a:pPr defTabSz="814388" eaLnBrk="0" fontAlgn="base" hangingPunct="0">
              <a:spcBef>
                <a:spcPct val="0"/>
              </a:spcBef>
              <a:spcAft>
                <a:spcPct val="0"/>
              </a:spcAft>
              <a:defRPr/>
            </a:pPr>
            <a:r>
              <a:rPr lang="en-US" sz="700" dirty="0">
                <a:solidFill>
                  <a:srgbClr val="D3D3D3"/>
                </a:solidFill>
              </a:rPr>
              <a:t>© 2008 Cisco Systems, Inc. All rights reserved.</a:t>
            </a:r>
          </a:p>
        </p:txBody>
      </p:sp>
      <p:sp>
        <p:nvSpPr>
          <p:cNvPr id="2055" name="Rectangle 6313"/>
          <p:cNvSpPr>
            <a:spLocks noChangeArrowheads="1"/>
          </p:cNvSpPr>
          <p:nvPr/>
        </p:nvSpPr>
        <p:spPr bwMode="auto">
          <a:xfrm>
            <a:off x="6896100" y="6672263"/>
            <a:ext cx="877888" cy="188912"/>
          </a:xfrm>
          <a:prstGeom prst="rect">
            <a:avLst/>
          </a:prstGeom>
          <a:noFill/>
          <a:ln w="9525">
            <a:noFill/>
            <a:miter lim="800000"/>
            <a:headEnd/>
            <a:tailEnd/>
          </a:ln>
        </p:spPr>
        <p:txBody>
          <a:bodyPr wrap="none" lIns="82124" tIns="41061" rIns="82124" bIns="41061" anchor="b">
            <a:spAutoFit/>
          </a:bodyPr>
          <a:lstStyle/>
          <a:p>
            <a:pPr algn="r" defTabSz="814388" eaLnBrk="0" fontAlgn="base" hangingPunct="0">
              <a:spcBef>
                <a:spcPct val="0"/>
              </a:spcBef>
              <a:spcAft>
                <a:spcPct val="0"/>
              </a:spcAft>
              <a:defRPr/>
            </a:pPr>
            <a:r>
              <a:rPr lang="en-US" sz="700" dirty="0">
                <a:solidFill>
                  <a:srgbClr val="D3D3D3"/>
                </a:solidFill>
              </a:rPr>
              <a:t>Cisco Confidential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extLst>
      <p:ext uri="{BB962C8B-B14F-4D97-AF65-F5344CB8AC3E}">
        <p14:creationId xmlns:p14="http://schemas.microsoft.com/office/powerpoint/2010/main" val="19113566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4.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13.xml"/><Relationship Id="rId5" Type="http://schemas.openxmlformats.org/officeDocument/2006/relationships/image" Target="../media/image117.png"/><Relationship Id="rId4" Type="http://schemas.openxmlformats.org/officeDocument/2006/relationships/image" Target="../media/image11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0.xml"/><Relationship Id="rId1" Type="http://schemas.openxmlformats.org/officeDocument/2006/relationships/slideLayout" Target="../slideLayouts/slideLayout13.xml"/><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8.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1.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2.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3.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3.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5.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6.xml"/><Relationship Id="rId1" Type="http://schemas.openxmlformats.org/officeDocument/2006/relationships/slideLayout" Target="../slideLayouts/slideLayout24.xml"/><Relationship Id="rId4" Type="http://schemas.openxmlformats.org/officeDocument/2006/relationships/image" Target="../media/image14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7.xml"/><Relationship Id="rId1" Type="http://schemas.openxmlformats.org/officeDocument/2006/relationships/slideLayout" Target="../slideLayouts/slideLayout24.xml"/><Relationship Id="rId4" Type="http://schemas.openxmlformats.org/officeDocument/2006/relationships/image" Target="../media/image149.png"/></Relationships>
</file>

<file path=ppt/slides/_rels/slide1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0.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1.xml"/><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2.xml"/><Relationship Id="rId1" Type="http://schemas.openxmlformats.org/officeDocument/2006/relationships/slideLayout" Target="../slideLayouts/slideLayout24.xml"/><Relationship Id="rId4" Type="http://schemas.openxmlformats.org/officeDocument/2006/relationships/image" Target="../media/image155.png"/></Relationships>
</file>

<file path=ppt/slides/_rels/slide1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3.xml"/><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4.xml"/><Relationship Id="rId1" Type="http://schemas.openxmlformats.org/officeDocument/2006/relationships/slideLayout" Target="../slideLayouts/slideLayout24.xml"/><Relationship Id="rId5" Type="http://schemas.openxmlformats.org/officeDocument/2006/relationships/image" Target="../media/image159.png"/><Relationship Id="rId4" Type="http://schemas.openxmlformats.org/officeDocument/2006/relationships/image" Target="../media/image15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6.xml"/><Relationship Id="rId1" Type="http://schemas.openxmlformats.org/officeDocument/2006/relationships/slideLayout" Target="../slideLayouts/slideLayout24.xml"/><Relationship Id="rId4" Type="http://schemas.openxmlformats.org/officeDocument/2006/relationships/image" Target="../media/image161.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9.xml"/><Relationship Id="rId1" Type="http://schemas.openxmlformats.org/officeDocument/2006/relationships/slideLayout" Target="../slideLayouts/slideLayout24.xml"/><Relationship Id="rId5" Type="http://schemas.openxmlformats.org/officeDocument/2006/relationships/image" Target="../media/image166.png"/><Relationship Id="rId4" Type="http://schemas.openxmlformats.org/officeDocument/2006/relationships/image" Target="../media/image165.png"/></Relationships>
</file>

<file path=ppt/slides/_rels/slide1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0.xml"/><Relationship Id="rId1" Type="http://schemas.openxmlformats.org/officeDocument/2006/relationships/slideLayout" Target="../slideLayouts/slideLayout24.xml"/><Relationship Id="rId4" Type="http://schemas.openxmlformats.org/officeDocument/2006/relationships/image" Target="../media/image168.png"/></Relationships>
</file>

<file path=ppt/slides/_rels/slide1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1.xml"/><Relationship Id="rId1" Type="http://schemas.openxmlformats.org/officeDocument/2006/relationships/slideLayout" Target="../slideLayouts/slideLayout24.xml"/><Relationship Id="rId4" Type="http://schemas.openxmlformats.org/officeDocument/2006/relationships/image" Target="../media/image170.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13.xml"/><Relationship Id="rId5" Type="http://schemas.openxmlformats.org/officeDocument/2006/relationships/image" Target="../media/image98.png"/><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6113" y="2263775"/>
            <a:ext cx="3712937" cy="1481138"/>
          </a:xfrm>
        </p:spPr>
        <p:txBody>
          <a:bodyPr/>
          <a:lstStyle/>
          <a:p>
            <a:pPr algn="l" defTabSz="814365">
              <a:spcBef>
                <a:spcPct val="0"/>
              </a:spcBef>
              <a:buNone/>
            </a:pPr>
            <a:r>
              <a:rPr lang="es-ES" sz="2800" b="0" i="0" dirty="0" smtClean="0">
                <a:solidFill>
                  <a:srgbClr val="FFFFFF"/>
                </a:solidFill>
                <a:latin typeface="Arial"/>
              </a:rPr>
              <a:t>Capítulo 8: OSPF de área única</a:t>
            </a:r>
            <a:endParaRPr lang="es-E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smtClean="0">
                <a:solidFill>
                  <a:srgbClr val="000000"/>
                </a:solidFill>
              </a:rPr>
              <a:t>Protocolos de routing</a:t>
            </a:r>
            <a:endParaRPr lang="es-ES" sz="2400" b="1" i="0">
              <a:solidFill>
                <a:srgbClr val="000000"/>
              </a:solidFill>
            </a:endParaRPr>
          </a:p>
        </p:txBody>
      </p:sp>
    </p:spTree>
    <p:extLst>
      <p:ext uri="{BB962C8B-B14F-4D97-AF65-F5344CB8AC3E}">
        <p14:creationId xmlns:p14="http://schemas.microsoft.com/office/powerpoint/2010/main" val="648010084"/>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Saludo</a:t>
            </a:r>
            <a:endParaRPr lang="es-ES" sz="2800"/>
          </a:p>
        </p:txBody>
      </p:sp>
      <p:sp>
        <p:nvSpPr>
          <p:cNvPr id="3" name="TextBox 2"/>
          <p:cNvSpPr txBox="1"/>
          <p:nvPr/>
        </p:nvSpPr>
        <p:spPr>
          <a:xfrm>
            <a:off x="493127" y="1567541"/>
            <a:ext cx="8200929" cy="923330"/>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El tercer paso en el proceso de routing de estado de enlace es que cada router cree un paquete de estado de enlace (LSP) que contiene el estado de cada enlace conectado directamente.</a:t>
            </a:r>
            <a:endParaRPr lang="es-ES" sz="2000">
              <a:solidFill>
                <a:srgbClr val="000000"/>
              </a:solidFill>
            </a:endParaRPr>
          </a:p>
        </p:txBody>
      </p:sp>
      <p:pic>
        <p:nvPicPr>
          <p:cNvPr id="34818" name="Picture 2"/>
          <p:cNvPicPr>
            <a:picLocks noChangeAspect="1" noChangeArrowheads="1"/>
          </p:cNvPicPr>
          <p:nvPr/>
        </p:nvPicPr>
        <p:blipFill>
          <a:blip r:embed="rId3"/>
          <a:stretch>
            <a:fillRect/>
          </a:stretch>
        </p:blipFill>
        <p:spPr bwMode="auto">
          <a:xfrm>
            <a:off x="208154" y="2743200"/>
            <a:ext cx="5012583" cy="378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210627" y="2917371"/>
            <a:ext cx="3483429" cy="3139321"/>
          </a:xfrm>
          <a:prstGeom prst="rect">
            <a:avLst/>
          </a:prstGeom>
        </p:spPr>
        <p:txBody>
          <a:bodyPr wrap="square">
            <a:spAutoFit/>
          </a:bodyPr>
          <a:lstStyle/>
          <a:p>
            <a:pPr marL="457200" indent="-457200" eaLnBrk="0" fontAlgn="base" hangingPunct="0">
              <a:lnSpc>
                <a:spcPct val="90000"/>
              </a:lnSpc>
              <a:spcBef>
                <a:spcPct val="0"/>
              </a:spcBef>
              <a:spcAft>
                <a:spcPct val="0"/>
              </a:spcAft>
              <a:buFont typeface="Arial"/>
              <a:buAutoNum type="arabicPeriod"/>
            </a:pPr>
            <a:r>
              <a:rPr lang="es-ES" sz="2000" dirty="0">
                <a:solidFill>
                  <a:srgbClr val="000000"/>
                </a:solidFill>
              </a:rPr>
              <a:t>R1; Red Ethernet 10.1.0.0/16; Costo 2</a:t>
            </a:r>
          </a:p>
          <a:p>
            <a:pPr marL="457200" indent="-457200" eaLnBrk="0" fontAlgn="base" hangingPunct="0">
              <a:lnSpc>
                <a:spcPct val="90000"/>
              </a:lnSpc>
              <a:spcBef>
                <a:spcPct val="0"/>
              </a:spcBef>
              <a:spcAft>
                <a:spcPct val="0"/>
              </a:spcAft>
              <a:buFont typeface="Arial"/>
              <a:buAutoNum type="arabicPeriod"/>
            </a:pPr>
            <a:r>
              <a:rPr lang="es-ES" sz="2000" dirty="0">
                <a:solidFill>
                  <a:srgbClr val="000000"/>
                </a:solidFill>
              </a:rPr>
              <a:t> R1 -&gt; R2; Red serial punto a punto; 10.2.0.0/16; Costo 20 </a:t>
            </a:r>
          </a:p>
          <a:p>
            <a:pPr marL="457200" indent="-457200" eaLnBrk="0" fontAlgn="base" hangingPunct="0">
              <a:lnSpc>
                <a:spcPct val="90000"/>
              </a:lnSpc>
              <a:spcBef>
                <a:spcPct val="0"/>
              </a:spcBef>
              <a:spcAft>
                <a:spcPct val="0"/>
              </a:spcAft>
              <a:buFont typeface="Arial"/>
              <a:buAutoNum type="arabicPeriod"/>
            </a:pPr>
            <a:r>
              <a:rPr lang="es-ES" sz="2000" dirty="0">
                <a:solidFill>
                  <a:srgbClr val="000000"/>
                </a:solidFill>
              </a:rPr>
              <a:t>R1 -&gt; R3; Red serial punto a punto; 10.7.0.0/16; Costo 5</a:t>
            </a:r>
          </a:p>
          <a:p>
            <a:pPr marL="457200" indent="-457200" eaLnBrk="0" fontAlgn="base" hangingPunct="0">
              <a:lnSpc>
                <a:spcPct val="90000"/>
              </a:lnSpc>
              <a:spcBef>
                <a:spcPct val="0"/>
              </a:spcBef>
              <a:spcAft>
                <a:spcPct val="0"/>
              </a:spcAft>
              <a:buFont typeface="Arial"/>
              <a:buAutoNum type="arabicPeriod"/>
            </a:pPr>
            <a:r>
              <a:rPr lang="es-ES" sz="2000" dirty="0">
                <a:solidFill>
                  <a:srgbClr val="000000"/>
                </a:solidFill>
              </a:rPr>
              <a:t>R1 -&gt; R4; Red serial punto a punto; 10.4.0.0/16; Costo 20</a:t>
            </a:r>
            <a:endParaRPr lang="es-ES" sz="2000" dirty="0">
              <a:solidFill>
                <a:srgbClr val="000000"/>
              </a:solidFill>
            </a:endParaRPr>
          </a:p>
        </p:txBody>
      </p:sp>
    </p:spTree>
    <p:extLst>
      <p:ext uri="{BB962C8B-B14F-4D97-AF65-F5344CB8AC3E}">
        <p14:creationId xmlns:p14="http://schemas.microsoft.com/office/powerpoint/2010/main" val="680428007"/>
      </p:ext>
    </p:extLst>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Default DR/BDR Election Process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4028" y="1460281"/>
            <a:ext cx="8186628" cy="5131019"/>
          </a:xfrm>
        </p:spPr>
        <p:txBody>
          <a:bodyPr/>
          <a:lstStyle/>
          <a:p>
            <a:pPr marL="381000" indent="-381000" eaLnBrk="1" hangingPunct="1">
              <a:lnSpc>
                <a:spcPct val="75000"/>
              </a:lnSpc>
              <a:defRPr/>
            </a:pPr>
            <a:r>
              <a:rPr lang="en-US" sz="2000" dirty="0" smtClean="0"/>
              <a:t>T</a:t>
            </a:r>
            <a:r>
              <a:rPr lang="en-US" sz="2000" dirty="0" smtClean="0">
                <a:solidFill>
                  <a:schemeClr val="tx1"/>
                </a:solidFill>
              </a:rPr>
              <a:t>he router with the highest interface priority is elected as the DR.</a:t>
            </a:r>
          </a:p>
          <a:p>
            <a:pPr marL="381000" indent="-381000" eaLnBrk="1" hangingPunct="1">
              <a:lnSpc>
                <a:spcPct val="75000"/>
              </a:lnSpc>
              <a:defRPr/>
            </a:pPr>
            <a:r>
              <a:rPr lang="en-US" sz="2000" dirty="0" smtClean="0"/>
              <a:t>The router with the second highest interface priority is elected as the BDR.</a:t>
            </a:r>
          </a:p>
          <a:p>
            <a:pPr marL="381000" indent="-381000" eaLnBrk="1" hangingPunct="1">
              <a:lnSpc>
                <a:spcPct val="75000"/>
              </a:lnSpc>
              <a:defRPr/>
            </a:pPr>
            <a:r>
              <a:rPr lang="en-US" sz="2000" dirty="0" smtClean="0"/>
              <a:t>Priority can be configured between 0-255.  (</a:t>
            </a:r>
            <a:r>
              <a:rPr lang="en-US" sz="2000" dirty="0" smtClean="0">
                <a:solidFill>
                  <a:schemeClr val="tx1"/>
                </a:solidFill>
              </a:rPr>
              <a:t>Priority of 0 - router cannot become the DR. 0</a:t>
            </a:r>
          </a:p>
          <a:p>
            <a:pPr marL="381000" indent="-381000" eaLnBrk="1" hangingPunct="1">
              <a:lnSpc>
                <a:spcPct val="75000"/>
              </a:lnSpc>
              <a:defRPr/>
            </a:pPr>
            <a:r>
              <a:rPr lang="en-US" sz="2000" dirty="0" smtClean="0"/>
              <a:t>If interface priorities are equal, then the router with highest router ID is elected DR and second highest the BDR</a:t>
            </a:r>
          </a:p>
          <a:p>
            <a:pPr marL="381000" indent="-381000" eaLnBrk="1" hangingPunct="1">
              <a:lnSpc>
                <a:spcPct val="75000"/>
              </a:lnSpc>
              <a:defRPr/>
            </a:pPr>
            <a:r>
              <a:rPr lang="en-US" sz="2000" dirty="0" smtClean="0"/>
              <a:t>Three ways to determine router ID:</a:t>
            </a:r>
          </a:p>
          <a:p>
            <a:pPr marL="719137" lvl="1" indent="-381000" eaLnBrk="1" hangingPunct="1">
              <a:lnSpc>
                <a:spcPct val="75000"/>
              </a:lnSpc>
              <a:buFont typeface="Arial" panose="020B0604020202020204" pitchFamily="34" charset="0"/>
              <a:buChar char="•"/>
              <a:defRPr/>
            </a:pPr>
            <a:r>
              <a:rPr lang="en-US" dirty="0" smtClean="0">
                <a:solidFill>
                  <a:schemeClr val="tx1"/>
                </a:solidFill>
                <a:ea typeface="+mn-ea"/>
                <a:cs typeface="+mn-cs"/>
              </a:rPr>
              <a:t>Router ID can be manually configured.</a:t>
            </a:r>
          </a:p>
          <a:p>
            <a:pPr marL="719137" lvl="1" indent="-381000" eaLnBrk="1" hangingPunct="1">
              <a:lnSpc>
                <a:spcPct val="75000"/>
              </a:lnSpc>
              <a:buFont typeface="Arial" panose="020B0604020202020204" pitchFamily="34" charset="0"/>
              <a:buChar char="•"/>
              <a:defRPr/>
            </a:pPr>
            <a:r>
              <a:rPr lang="en-US" dirty="0" smtClean="0"/>
              <a:t>If not configured, the ID determined by the highest loopback IP address.</a:t>
            </a:r>
          </a:p>
          <a:p>
            <a:pPr marL="719137" lvl="1" indent="-381000" eaLnBrk="1" hangingPunct="1">
              <a:lnSpc>
                <a:spcPct val="75000"/>
              </a:lnSpc>
              <a:buFont typeface="Arial" panose="020B0604020202020204" pitchFamily="34" charset="0"/>
              <a:buChar char="•"/>
              <a:defRPr/>
            </a:pPr>
            <a:r>
              <a:rPr lang="en-US" dirty="0" smtClean="0">
                <a:solidFill>
                  <a:schemeClr val="tx1"/>
                </a:solidFill>
                <a:ea typeface="+mn-ea"/>
                <a:cs typeface="+mn-cs"/>
              </a:rPr>
              <a:t>If no loopbacks, the ID is determined by the highest active IPv4 address.</a:t>
            </a:r>
          </a:p>
          <a:p>
            <a:pPr marL="381000" indent="-381000" eaLnBrk="1" hangingPunct="1">
              <a:lnSpc>
                <a:spcPct val="75000"/>
              </a:lnSpc>
              <a:defRPr/>
            </a:pPr>
            <a:r>
              <a:rPr lang="en-US" sz="2000" dirty="0" smtClean="0"/>
              <a:t>In an IPv6 network, the router ID must be configured manually.</a:t>
            </a:r>
            <a:endParaRPr lang="en-US" sz="2000" dirty="0" smtClean="0">
              <a:solidFill>
                <a:schemeClr val="tx1"/>
              </a:solidFill>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spTree>
    <p:extLst>
      <p:ext uri="{BB962C8B-B14F-4D97-AF65-F5344CB8AC3E}">
        <p14:creationId xmlns:p14="http://schemas.microsoft.com/office/powerpoint/2010/main" val="3281759890"/>
      </p:ext>
    </p:extLst>
  </p:cSld>
  <p:clrMapOvr>
    <a:masterClrMapping/>
  </p:clrMapOvr>
  <p:transition spd="med">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DR/BDR Election Process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460281"/>
            <a:ext cx="8053278" cy="5150069"/>
          </a:xfrm>
        </p:spPr>
        <p:txBody>
          <a:bodyPr/>
          <a:lstStyle/>
          <a:p>
            <a:pPr marL="381000" indent="-381000" eaLnBrk="1" hangingPunct="1">
              <a:lnSpc>
                <a:spcPct val="100000"/>
              </a:lnSpc>
              <a:buNone/>
              <a:defRPr/>
            </a:pPr>
            <a:r>
              <a:rPr lang="en-US" sz="2000" dirty="0" smtClean="0"/>
              <a:t>DR remains the DR until one of the following occurs:</a:t>
            </a:r>
          </a:p>
          <a:p>
            <a:pPr marL="381000" indent="-381000" eaLnBrk="1" hangingPunct="1">
              <a:lnSpc>
                <a:spcPct val="100000"/>
              </a:lnSpc>
              <a:defRPr/>
            </a:pPr>
            <a:r>
              <a:rPr lang="en-US" sz="2000" dirty="0" smtClean="0"/>
              <a:t>The DR fails.</a:t>
            </a:r>
          </a:p>
          <a:p>
            <a:pPr marL="381000" indent="-381000" eaLnBrk="1" hangingPunct="1">
              <a:lnSpc>
                <a:spcPct val="100000"/>
              </a:lnSpc>
              <a:defRPr/>
            </a:pPr>
            <a:r>
              <a:rPr lang="en-US" sz="2000" dirty="0" smtClean="0">
                <a:solidFill>
                  <a:schemeClr val="tx1"/>
                </a:solidFill>
              </a:rPr>
              <a:t>The OSPF process on the DR fails or is stopped.</a:t>
            </a:r>
          </a:p>
          <a:p>
            <a:pPr marL="381000" indent="-381000" eaLnBrk="1" hangingPunct="1">
              <a:lnSpc>
                <a:spcPct val="100000"/>
              </a:lnSpc>
              <a:defRPr/>
            </a:pPr>
            <a:r>
              <a:rPr lang="en-US" sz="2000" dirty="0" smtClean="0">
                <a:solidFill>
                  <a:schemeClr val="tx1"/>
                </a:solidFill>
              </a:rPr>
              <a:t>The multiaccess interface on the DR fails or is shutdown.</a:t>
            </a:r>
          </a:p>
          <a:p>
            <a:pPr marL="381000" indent="-381000" eaLnBrk="1" hangingPunct="1">
              <a:lnSpc>
                <a:spcPct val="100000"/>
              </a:lnSpc>
              <a:buNone/>
              <a:defRPr/>
            </a:pPr>
            <a:r>
              <a:rPr lang="en-US" sz="2000" dirty="0" smtClean="0">
                <a:solidFill>
                  <a:schemeClr val="tx1"/>
                </a:solidFill>
              </a:rPr>
              <a:t>If the DR fails, the BDR is automatically promoted to DR.</a:t>
            </a:r>
          </a:p>
          <a:p>
            <a:pPr marL="381000" indent="-381000" eaLnBrk="1" hangingPunct="1">
              <a:lnSpc>
                <a:spcPct val="100000"/>
              </a:lnSpc>
              <a:defRPr/>
            </a:pPr>
            <a:r>
              <a:rPr lang="en-US" sz="2000" dirty="0" smtClean="0"/>
              <a:t>There is then a</a:t>
            </a:r>
            <a:r>
              <a:rPr lang="en-US" sz="2000" dirty="0" smtClean="0">
                <a:solidFill>
                  <a:schemeClr val="tx1"/>
                </a:solidFill>
              </a:rPr>
              <a:t> new BDR election and the DROTHER with the higher priority or router ID is elected as the new BDR.</a:t>
            </a:r>
          </a:p>
          <a:p>
            <a:pPr marL="381000" indent="-381000" eaLnBrk="1" hangingPunct="1">
              <a:lnSpc>
                <a:spcPct val="75000"/>
              </a:lnSpc>
              <a:defRPr/>
            </a:pPr>
            <a:endParaRPr lang="en-US" sz="2000" dirty="0" smtClean="0">
              <a:solidFill>
                <a:schemeClr val="tx1"/>
              </a:solidFill>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spTree>
    <p:extLst>
      <p:ext uri="{BB962C8B-B14F-4D97-AF65-F5344CB8AC3E}">
        <p14:creationId xmlns:p14="http://schemas.microsoft.com/office/powerpoint/2010/main" val="2198009876"/>
      </p:ext>
    </p:extLst>
  </p:cSld>
  <p:clrMapOvr>
    <a:masterClrMapping/>
  </p:clrMapOvr>
  <p:transition spd="med">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The OSPF Priority</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276350"/>
            <a:ext cx="8034228" cy="5070256"/>
          </a:xfrm>
        </p:spPr>
        <p:txBody>
          <a:bodyPr/>
          <a:lstStyle/>
          <a:p>
            <a:pPr eaLnBrk="1" hangingPunct="1">
              <a:lnSpc>
                <a:spcPct val="100000"/>
              </a:lnSpc>
              <a:defRPr/>
            </a:pPr>
            <a:r>
              <a:rPr lang="en-US" sz="2000" dirty="0"/>
              <a:t>Instead of setting the router ID on all routers, it </a:t>
            </a:r>
            <a:r>
              <a:rPr lang="en-US" sz="2000" dirty="0" smtClean="0">
                <a:solidFill>
                  <a:schemeClr val="tx1"/>
                </a:solidFill>
              </a:rPr>
              <a:t>is better to control the election by setting interface priorities.</a:t>
            </a:r>
          </a:p>
          <a:p>
            <a:pPr marL="800100" lvl="1" indent="-342900" eaLnBrk="1" hangingPunct="1">
              <a:lnSpc>
                <a:spcPct val="100000"/>
              </a:lnSpc>
              <a:buFont typeface="Arial" panose="020B0604020202020204" pitchFamily="34" charset="0"/>
              <a:buChar char="•"/>
              <a:defRPr/>
            </a:pPr>
            <a:r>
              <a:rPr lang="en-US" dirty="0" smtClean="0"/>
              <a:t>To change the priority, use one of the following commands:</a:t>
            </a:r>
          </a:p>
          <a:p>
            <a:pPr marL="677862" lvl="2" eaLnBrk="1" hangingPunct="1">
              <a:lnSpc>
                <a:spcPct val="100000"/>
              </a:lnSpc>
              <a:defRPr/>
            </a:pPr>
            <a:r>
              <a:rPr lang="en-US" b="1"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ip ospf priority</a:t>
            </a:r>
            <a:r>
              <a:rPr lang="en-US" b="1" dirty="0" smtClean="0">
                <a:solidFill>
                  <a:schemeClr val="tx1"/>
                </a:solidFill>
                <a:ea typeface="+mn-ea"/>
                <a:cs typeface="+mn-cs"/>
              </a:rPr>
              <a:t> </a:t>
            </a:r>
            <a:r>
              <a:rPr lang="en-US" i="1" dirty="0" smtClean="0">
                <a:solidFill>
                  <a:schemeClr val="tx1"/>
                </a:solidFill>
                <a:ea typeface="+mn-ea"/>
                <a:cs typeface="+mn-cs"/>
              </a:rPr>
              <a:t>value</a:t>
            </a:r>
            <a:r>
              <a:rPr lang="en-US" dirty="0" smtClean="0">
                <a:solidFill>
                  <a:schemeClr val="tx1"/>
                </a:solidFill>
                <a:ea typeface="+mn-ea"/>
                <a:cs typeface="+mn-cs"/>
              </a:rPr>
              <a:t> (OSPFv2 interface command)</a:t>
            </a:r>
          </a:p>
          <a:p>
            <a:pPr marL="677862" lvl="2" eaLnBrk="1" hangingPunct="1">
              <a:lnSpc>
                <a:spcPct val="100000"/>
              </a:lnSpc>
              <a:defRPr/>
            </a:pPr>
            <a:r>
              <a:rPr lang="en-US" b="1" dirty="0" smtClean="0">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ipv6 ospf priority</a:t>
            </a:r>
            <a:r>
              <a:rPr lang="en-US" b="1" dirty="0" smtClean="0">
                <a:solidFill>
                  <a:schemeClr val="tx1"/>
                </a:solidFill>
                <a:ea typeface="+mn-ea"/>
                <a:cs typeface="+mn-cs"/>
              </a:rPr>
              <a:t> </a:t>
            </a:r>
            <a:r>
              <a:rPr lang="en-US" i="1" dirty="0" smtClean="0">
                <a:solidFill>
                  <a:schemeClr val="tx1"/>
                </a:solidFill>
                <a:ea typeface="+mn-ea"/>
                <a:cs typeface="+mn-cs"/>
              </a:rPr>
              <a:t>value</a:t>
            </a:r>
            <a:r>
              <a:rPr lang="en-US" dirty="0" smtClean="0">
                <a:solidFill>
                  <a:schemeClr val="tx1"/>
                </a:solidFill>
                <a:ea typeface="+mn-ea"/>
                <a:cs typeface="+mn-cs"/>
              </a:rPr>
              <a:t> (OSPFv3 interface command)</a:t>
            </a:r>
          </a:p>
          <a:p>
            <a:pPr eaLnBrk="1" hangingPunct="1">
              <a:lnSpc>
                <a:spcPct val="100000"/>
              </a:lnSpc>
              <a:defRPr/>
            </a:pPr>
            <a:r>
              <a:rPr lang="en-US" sz="2000" dirty="0" smtClean="0">
                <a:solidFill>
                  <a:schemeClr val="tx1"/>
                </a:solidFill>
              </a:rPr>
              <a:t>To begin another OSPF election, use one of the following methods:</a:t>
            </a:r>
          </a:p>
          <a:p>
            <a:pPr marL="681037" lvl="1" indent="-342900" eaLnBrk="1" hangingPunct="1">
              <a:lnSpc>
                <a:spcPct val="100000"/>
              </a:lnSpc>
              <a:buFont typeface="Arial" panose="020B0604020202020204" pitchFamily="34" charset="0"/>
              <a:buChar char="•"/>
              <a:defRPr/>
            </a:pPr>
            <a:r>
              <a:rPr lang="en-US" dirty="0" smtClean="0">
                <a:solidFill>
                  <a:schemeClr val="tx1"/>
                </a:solidFill>
                <a:ea typeface="+mn-ea"/>
                <a:cs typeface="+mn-cs"/>
              </a:rPr>
              <a:t>Shutdown the router interfaces and then re-enable them starting with the DR, then the BDR, and then all other routers.</a:t>
            </a:r>
          </a:p>
          <a:p>
            <a:pPr marL="681037" lvl="1" indent="-342900" eaLnBrk="1" hangingPunct="1">
              <a:lnSpc>
                <a:spcPct val="100000"/>
              </a:lnSpc>
              <a:buFont typeface="Arial" panose="020B0604020202020204" pitchFamily="34" charset="0"/>
              <a:buChar char="•"/>
              <a:defRPr/>
            </a:pPr>
            <a:r>
              <a:rPr lang="en-US" dirty="0" smtClean="0">
                <a:solidFill>
                  <a:schemeClr val="tx1"/>
                </a:solidFill>
                <a:ea typeface="+mn-ea"/>
                <a:cs typeface="+mn-cs"/>
              </a:rPr>
              <a:t>Reset the OSPF process using the</a:t>
            </a:r>
            <a:r>
              <a:rPr lang="en-US" b="1"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clear ip ospf process</a:t>
            </a:r>
            <a:r>
              <a:rPr lang="en-US" b="1" dirty="0" smtClean="0">
                <a:solidFill>
                  <a:schemeClr val="tx1"/>
                </a:solidFill>
                <a:ea typeface="+mn-ea"/>
                <a:cs typeface="+mn-cs"/>
              </a:rPr>
              <a:t> </a:t>
            </a:r>
            <a:r>
              <a:rPr lang="en-US" dirty="0" smtClean="0">
                <a:solidFill>
                  <a:schemeClr val="tx1"/>
                </a:solidFill>
                <a:ea typeface="+mn-ea"/>
                <a:cs typeface="+mn-cs"/>
              </a:rPr>
              <a:t>privileged EXEC mode command on all routers.</a:t>
            </a:r>
          </a:p>
          <a:p>
            <a:pPr marL="381000" indent="-381000" eaLnBrk="1" hangingPunct="1">
              <a:lnSpc>
                <a:spcPct val="75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25" y="5032917"/>
            <a:ext cx="6188449"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916286"/>
      </p:ext>
    </p:extLst>
  </p:cSld>
  <p:clrMapOvr>
    <a:masterClrMapping/>
  </p:clrMapOvr>
  <p:transition spd="med">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sz="2800" dirty="0" smtClean="0"/>
              <a:t>Propagating a Default Static Route in OSPFv2</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1628" y="1754372"/>
            <a:ext cx="7740263" cy="4894078"/>
          </a:xfrm>
        </p:spPr>
        <p:txBody>
          <a:bodyPr/>
          <a:lstStyle/>
          <a:p>
            <a:pPr marL="0" indent="0" eaLnBrk="1" hangingPunct="1">
              <a:lnSpc>
                <a:spcPct val="100000"/>
              </a:lnSpc>
              <a:buNone/>
              <a:defRPr/>
            </a:pPr>
            <a:r>
              <a:rPr lang="en-US" sz="2000" dirty="0" smtClean="0"/>
              <a:t>T</a:t>
            </a:r>
            <a:r>
              <a:rPr lang="en-US" sz="2000" dirty="0" smtClean="0">
                <a:solidFill>
                  <a:schemeClr val="tx1"/>
                </a:solidFill>
              </a:rPr>
              <a:t>he router connected to the Internet that is used to propagate a default route is often called the edge, entrance or gateway router. In an OSPF network, it may also be call the autonomous system boundary router (ASBR).</a:t>
            </a: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4210" name="Picture 2"/>
          <p:cNvPicPr>
            <a:picLocks noChangeAspect="1" noChangeArrowheads="1"/>
          </p:cNvPicPr>
          <p:nvPr/>
        </p:nvPicPr>
        <p:blipFill>
          <a:blip r:embed="rId3" cstate="print"/>
          <a:srcRect l="52562" t="46615" r="17329" b="39323"/>
          <a:stretch>
            <a:fillRect/>
          </a:stretch>
        </p:blipFill>
        <p:spPr bwMode="auto">
          <a:xfrm>
            <a:off x="1434491" y="5029200"/>
            <a:ext cx="6166459" cy="1619250"/>
          </a:xfrm>
          <a:prstGeom prst="rect">
            <a:avLst/>
          </a:prstGeom>
          <a:noFill/>
          <a:ln w="9525" cap="flat" cmpd="sng" algn="ctr">
            <a:noFill/>
            <a:prstDash val="solid"/>
            <a:miter lim="800000"/>
            <a:headEnd/>
            <a:tailEnd/>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645" y="3276600"/>
            <a:ext cx="42481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Elbow Connector 2"/>
          <p:cNvCxnSpPr/>
          <p:nvPr/>
        </p:nvCxnSpPr>
        <p:spPr bwMode="auto">
          <a:xfrm rot="16200000" flipV="1">
            <a:off x="5591175" y="4143375"/>
            <a:ext cx="1276350" cy="1143000"/>
          </a:xfrm>
          <a:prstGeom prst="bentConnector3">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13041602"/>
      </p:ext>
    </p:extLst>
  </p:cSld>
  <p:clrMapOvr>
    <a:masterClrMapping/>
  </p:clrMapOvr>
  <p:transition spd="med">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dirty="0" smtClean="0"/>
              <a:t>Verifying the Propagated Default Route</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524000"/>
            <a:ext cx="7733619" cy="4822606"/>
          </a:xfrm>
        </p:spPr>
        <p:txBody>
          <a:bodyPr/>
          <a:lstStyle/>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5234" name="Picture 2"/>
          <p:cNvPicPr>
            <a:picLocks noChangeAspect="1" noChangeArrowheads="1"/>
          </p:cNvPicPr>
          <p:nvPr/>
        </p:nvPicPr>
        <p:blipFill>
          <a:blip r:embed="rId3" cstate="print"/>
          <a:srcRect l="51684" t="34375" r="19180" b="22396"/>
          <a:stretch>
            <a:fillRect/>
          </a:stretch>
        </p:blipFill>
        <p:spPr bwMode="auto">
          <a:xfrm>
            <a:off x="1466850" y="1314449"/>
            <a:ext cx="6248400" cy="5212233"/>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2417154598"/>
      </p:ext>
    </p:extLst>
  </p:cSld>
  <p:clrMapOvr>
    <a:masterClrMapping/>
  </p:clrMapOvr>
  <p:transition spd="med">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4838" y="434336"/>
            <a:ext cx="8145463" cy="838200"/>
          </a:xfrm>
        </p:spPr>
        <p:txBody>
          <a:bodyPr/>
          <a:lstStyle/>
          <a:p>
            <a:pPr eaLnBrk="1" hangingPunct="1">
              <a:defRPr/>
            </a:pPr>
            <a:r>
              <a:rPr lang="en-US" sz="1800" dirty="0" smtClean="0"/>
              <a:t>Default Route Propagation</a:t>
            </a:r>
            <a:r>
              <a:rPr lang="en-US" sz="2800" dirty="0" smtClean="0"/>
              <a:t/>
            </a:r>
            <a:br>
              <a:rPr lang="en-US" sz="2800" dirty="0" smtClean="0"/>
            </a:br>
            <a:r>
              <a:rPr lang="en-US" sz="2800" dirty="0" smtClean="0"/>
              <a:t>Propagating a Default Static Route in OSPFv3</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609600" y="3679780"/>
            <a:ext cx="7681341" cy="493441"/>
          </a:xfrm>
        </p:spPr>
        <p:txBody>
          <a:bodyPr/>
          <a:lstStyle/>
          <a:p>
            <a:pPr marL="381000" indent="-381000" eaLnBrk="1" hangingPunct="1">
              <a:lnSpc>
                <a:spcPct val="100000"/>
              </a:lnSpc>
              <a:buNone/>
              <a:defRPr/>
            </a:pPr>
            <a:r>
              <a:rPr lang="en-US" dirty="0" smtClean="0">
                <a:solidFill>
                  <a:schemeClr val="tx1"/>
                </a:solidFill>
                <a:latin typeface="+mn-lt"/>
                <a:ea typeface="+mn-ea"/>
                <a:cs typeface="+mn-cs"/>
              </a:rPr>
              <a:t> </a:t>
            </a:r>
            <a:r>
              <a:rPr lang="en-US" dirty="0" smtClean="0"/>
              <a:t>	Verifying </a:t>
            </a:r>
            <a:r>
              <a:rPr lang="en-US" dirty="0"/>
              <a:t>the propagated IPv6 default Route</a:t>
            </a:r>
          </a:p>
          <a:p>
            <a:pPr marL="0" indent="0" eaLnBrk="1" hangingPunct="1">
              <a:lnSpc>
                <a:spcPct val="100000"/>
              </a:lnSpc>
              <a:buNone/>
              <a:defRPr/>
            </a:pPr>
            <a:endParaRPr lang="en-US" dirty="0" smtClean="0">
              <a:solidFill>
                <a:schemeClr val="tx1"/>
              </a:solidFill>
              <a:latin typeface="+mn-lt"/>
              <a:ea typeface="+mn-ea"/>
              <a:cs typeface="+mn-cs"/>
            </a:endParaRPr>
          </a:p>
          <a:p>
            <a:pPr marL="381000" indent="-381000" eaLnBrk="1" hangingPunct="1">
              <a:lnSpc>
                <a:spcPct val="100000"/>
              </a:lnSpc>
              <a:defRPr/>
            </a:pPr>
            <a:endParaRPr lang="en-US" dirty="0" smtClean="0"/>
          </a:p>
          <a:p>
            <a:pPr marL="381000" indent="-381000" eaLnBrk="1" hangingPunct="1">
              <a:lnSpc>
                <a:spcPct val="100000"/>
              </a:lnSpc>
              <a:defRPr/>
            </a:pPr>
            <a:endParaRPr lang="en-US" dirty="0" smtClean="0">
              <a:solidFill>
                <a:schemeClr val="tx1"/>
              </a:solidFill>
              <a:latin typeface="+mn-lt"/>
              <a:ea typeface="+mn-ea"/>
              <a:cs typeface="+mn-cs"/>
            </a:endParaRPr>
          </a:p>
          <a:p>
            <a:pPr marL="0" indent="0" algn="ctr" eaLnBrk="1" hangingPunct="1">
              <a:lnSpc>
                <a:spcPct val="100000"/>
              </a:lnSpc>
              <a:buNone/>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buFont typeface="Arial" pitchFamily="34" charset="0"/>
              <a:buChar char="•"/>
              <a:defRPr/>
            </a:pPr>
            <a:endParaRPr lang="en-US" dirty="0" smtClean="0">
              <a:solidFill>
                <a:schemeClr val="tx1"/>
              </a:solidFill>
              <a:latin typeface="+mn-lt"/>
              <a:ea typeface="+mn-ea"/>
              <a:cs typeface="+mn-cs"/>
            </a:endParaRPr>
          </a:p>
        </p:txBody>
      </p:sp>
      <p:pic>
        <p:nvPicPr>
          <p:cNvPr id="96258" name="Picture 2"/>
          <p:cNvPicPr>
            <a:picLocks noChangeAspect="1" noChangeArrowheads="1"/>
          </p:cNvPicPr>
          <p:nvPr/>
        </p:nvPicPr>
        <p:blipFill>
          <a:blip r:embed="rId3" cstate="print"/>
          <a:srcRect l="51391" t="37452" r="18741" b="44010"/>
          <a:stretch>
            <a:fillRect/>
          </a:stretch>
        </p:blipFill>
        <p:spPr bwMode="auto">
          <a:xfrm>
            <a:off x="1166191" y="1657350"/>
            <a:ext cx="5787059" cy="1885950"/>
          </a:xfrm>
          <a:prstGeom prst="rect">
            <a:avLst/>
          </a:prstGeom>
          <a:noFill/>
          <a:ln w="9525" cap="flat" cmpd="sng" algn="ctr">
            <a:noFill/>
            <a:prstDash val="solid"/>
            <a:miter lim="800000"/>
            <a:headEnd/>
            <a:tailEnd/>
          </a:ln>
        </p:spPr>
      </p:pic>
      <p:pic>
        <p:nvPicPr>
          <p:cNvPr id="96259" name="Picture 3"/>
          <p:cNvPicPr>
            <a:picLocks noChangeAspect="1" noChangeArrowheads="1"/>
          </p:cNvPicPr>
          <p:nvPr/>
        </p:nvPicPr>
        <p:blipFill>
          <a:blip r:embed="rId4" cstate="print"/>
          <a:srcRect l="46925" t="38542" r="23060" b="41406"/>
          <a:stretch>
            <a:fillRect/>
          </a:stretch>
        </p:blipFill>
        <p:spPr bwMode="auto">
          <a:xfrm>
            <a:off x="1316520" y="4143141"/>
            <a:ext cx="5486400" cy="2060745"/>
          </a:xfrm>
          <a:prstGeom prst="rect">
            <a:avLst/>
          </a:prstGeom>
          <a:noFill/>
          <a:ln w="9525" cap="flat" cmpd="sng" algn="ctr">
            <a:noFill/>
            <a:prstDash val="solid"/>
            <a:miter lim="800000"/>
            <a:headEnd/>
            <a:tailEnd/>
          </a:ln>
        </p:spPr>
      </p:pic>
      <p:sp>
        <p:nvSpPr>
          <p:cNvPr id="8" name="Rectangle 6"/>
          <p:cNvSpPr txBox="1">
            <a:spLocks noChangeArrowheads="1"/>
          </p:cNvSpPr>
          <p:nvPr/>
        </p:nvSpPr>
        <p:spPr bwMode="auto">
          <a:xfrm>
            <a:off x="920864" y="1273092"/>
            <a:ext cx="7681341" cy="49344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81000" indent="-381000" eaLnBrk="1" hangingPunct="1">
              <a:lnSpc>
                <a:spcPct val="100000"/>
              </a:lnSpc>
              <a:buFont typeface="Wingdings" pitchFamily="2" charset="2"/>
              <a:buNone/>
              <a:defRPr/>
            </a:pPr>
            <a:r>
              <a:rPr lang="en-US" dirty="0" smtClean="0">
                <a:solidFill>
                  <a:srgbClr val="000000"/>
                </a:solidFill>
              </a:rPr>
              <a:t> 	Enabling OSPFv3 on the R1 Interfaces</a:t>
            </a:r>
          </a:p>
          <a:p>
            <a:pPr marL="0" indent="0" eaLnBrk="1" hangingPunct="1">
              <a:lnSpc>
                <a:spcPct val="100000"/>
              </a:lnSpc>
              <a:buFont typeface="Wingdings" pitchFamily="2" charset="2"/>
              <a:buNone/>
              <a:defRPr/>
            </a:pPr>
            <a:endParaRPr lang="en-US" dirty="0" smtClean="0">
              <a:solidFill>
                <a:srgbClr val="000000"/>
              </a:solidFill>
            </a:endParaRPr>
          </a:p>
          <a:p>
            <a:pPr marL="381000" indent="-381000" eaLnBrk="1" hangingPunct="1">
              <a:lnSpc>
                <a:spcPct val="100000"/>
              </a:lnSpc>
              <a:defRPr/>
            </a:pPr>
            <a:endParaRPr lang="en-US" dirty="0" smtClean="0">
              <a:solidFill>
                <a:srgbClr val="000000"/>
              </a:solidFill>
            </a:endParaRPr>
          </a:p>
          <a:p>
            <a:pPr marL="381000" indent="-381000" eaLnBrk="1" hangingPunct="1">
              <a:lnSpc>
                <a:spcPct val="100000"/>
              </a:lnSpc>
              <a:defRPr/>
            </a:pPr>
            <a:endParaRPr lang="en-US" dirty="0" smtClean="0">
              <a:solidFill>
                <a:srgbClr val="000000"/>
              </a:solidFill>
            </a:endParaRPr>
          </a:p>
          <a:p>
            <a:pPr marL="0" indent="0" algn="ctr" eaLnBrk="1" hangingPunct="1">
              <a:lnSpc>
                <a:spcPct val="100000"/>
              </a:lnSpc>
              <a:buFont typeface="Wingdings" pitchFamily="2" charset="2"/>
              <a:buNone/>
              <a:defRPr/>
            </a:pPr>
            <a:endParaRPr lang="en-US" dirty="0" smtClean="0">
              <a:solidFill>
                <a:srgbClr val="000000"/>
              </a:solidFill>
            </a:endParaRPr>
          </a:p>
          <a:p>
            <a:pPr marL="381000" indent="-381000" eaLnBrk="1" hangingPunct="1">
              <a:lnSpc>
                <a:spcPct val="75000"/>
              </a:lnSpc>
              <a:defRPr/>
            </a:pPr>
            <a:endParaRPr lang="en-US" dirty="0" smtClean="0">
              <a:solidFill>
                <a:srgbClr val="000000"/>
              </a:solidFill>
            </a:endParaRPr>
          </a:p>
          <a:p>
            <a:pPr marL="719137" lvl="1" indent="-381000" eaLnBrk="1" hangingPunct="1">
              <a:lnSpc>
                <a:spcPct val="75000"/>
              </a:lnSpc>
              <a:buFont typeface="Arial" pitchFamily="34" charset="0"/>
              <a:buChar char="•"/>
              <a:defRPr/>
            </a:pPr>
            <a:endParaRPr lang="en-US" dirty="0" smtClean="0">
              <a:solidFill>
                <a:srgbClr val="000000"/>
              </a:solidFill>
            </a:endParaRPr>
          </a:p>
        </p:txBody>
      </p:sp>
    </p:spTree>
    <p:extLst>
      <p:ext uri="{BB962C8B-B14F-4D97-AF65-F5344CB8AC3E}">
        <p14:creationId xmlns:p14="http://schemas.microsoft.com/office/powerpoint/2010/main" val="2593319723"/>
      </p:ext>
    </p:extLst>
  </p:cSld>
  <p:clrMapOvr>
    <a:masterClrMapping/>
  </p:clrMapOvr>
  <p:transition spd="med">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Fine-tuning OSPF Interfaces</a:t>
            </a:r>
            <a:r>
              <a:rPr lang="en-US" sz="2800" dirty="0" smtClean="0"/>
              <a:t/>
            </a:r>
            <a:br>
              <a:rPr lang="en-US" sz="2800" dirty="0" smtClean="0"/>
            </a:br>
            <a:r>
              <a:rPr lang="en-US" sz="2800" dirty="0" smtClean="0"/>
              <a:t>OSPF Hello and Dead Intervals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38272" y="1441231"/>
            <a:ext cx="7733619" cy="5153025"/>
          </a:xfrm>
        </p:spPr>
        <p:txBody>
          <a:bodyPr/>
          <a:lstStyle/>
          <a:p>
            <a:pPr marL="0" indent="0" eaLnBrk="1" hangingPunct="1">
              <a:lnSpc>
                <a:spcPct val="100000"/>
              </a:lnSpc>
              <a:buNone/>
              <a:defRPr/>
            </a:pPr>
            <a:r>
              <a:rPr lang="en-US" sz="2000" dirty="0" smtClean="0">
                <a:solidFill>
                  <a:schemeClr val="tx1"/>
                </a:solidFill>
              </a:rPr>
              <a:t>OSPF Hello and Dead intervals must match, or a neighbor adjacency will not occur.</a:t>
            </a:r>
            <a:r>
              <a:rPr lang="en-US" sz="2000" dirty="0" smtClean="0"/>
              <a:t>	</a:t>
            </a:r>
            <a:endParaRPr lang="en-US" sz="2000" dirty="0" smtClean="0">
              <a:solidFill>
                <a:schemeClr val="tx1"/>
              </a:solidFill>
            </a:endParaRPr>
          </a:p>
          <a:p>
            <a:pPr marL="719137" lvl="1" indent="-381000" eaLnBrk="1" hangingPunct="1">
              <a:lnSpc>
                <a:spcPct val="100000"/>
              </a:lnSpc>
              <a:defRPr/>
            </a:pPr>
            <a:r>
              <a:rPr lang="en-US" dirty="0" smtClean="0"/>
              <a:t>	</a:t>
            </a:r>
          </a:p>
          <a:p>
            <a:pPr marL="381000" indent="-381000" eaLnBrk="1" hangingPunct="1">
              <a:lnSpc>
                <a:spcPct val="100000"/>
              </a:lnSpc>
              <a:defRPr/>
            </a:pPr>
            <a:endParaRPr lang="en-US" dirty="0" smtClean="0">
              <a:solidFill>
                <a:schemeClr val="tx1"/>
              </a:solidFill>
              <a:latin typeface="+mn-lt"/>
              <a:ea typeface="+mn-ea"/>
              <a:cs typeface="+mn-cs"/>
            </a:endParaRPr>
          </a:p>
          <a:p>
            <a:pPr marL="381000" indent="-381000" eaLnBrk="1" hangingPunct="1">
              <a:lnSpc>
                <a:spcPct val="75000"/>
              </a:lnSpc>
              <a:defRPr/>
            </a:pPr>
            <a:endParaRPr lang="en-US" dirty="0" smtClean="0">
              <a:ea typeface="+mn-ea"/>
              <a:cs typeface="+mn-cs"/>
            </a:endParaRPr>
          </a:p>
          <a:p>
            <a:pPr marL="719137" lvl="1" indent="-381000" eaLnBrk="1" hangingPunct="1">
              <a:lnSpc>
                <a:spcPct val="75000"/>
              </a:lnSpc>
              <a:defRPr/>
            </a:pPr>
            <a:endParaRPr lang="en-US" dirty="0" smtClean="0">
              <a:solidFill>
                <a:schemeClr val="tx1"/>
              </a:solidFill>
              <a:latin typeface="+mn-lt"/>
              <a:ea typeface="+mn-ea"/>
              <a:cs typeface="+mn-cs"/>
            </a:endParaRPr>
          </a:p>
        </p:txBody>
      </p:sp>
      <p:pic>
        <p:nvPicPr>
          <p:cNvPr id="97282" name="Picture 2"/>
          <p:cNvPicPr>
            <a:picLocks noChangeAspect="1" noChangeArrowheads="1"/>
          </p:cNvPicPr>
          <p:nvPr/>
        </p:nvPicPr>
        <p:blipFill>
          <a:blip r:embed="rId3" cstate="print"/>
          <a:srcRect l="53733" t="33073" r="15813" b="44531"/>
          <a:stretch>
            <a:fillRect/>
          </a:stretch>
        </p:blipFill>
        <p:spPr bwMode="auto">
          <a:xfrm>
            <a:off x="1466850" y="2286000"/>
            <a:ext cx="5334000" cy="2205404"/>
          </a:xfrm>
          <a:prstGeom prst="rect">
            <a:avLst/>
          </a:prstGeom>
          <a:noFill/>
          <a:ln w="9525" cap="flat" cmpd="sng" algn="ctr">
            <a:noFill/>
            <a:prstDash val="solid"/>
            <a:miter lim="800000"/>
            <a:headEnd/>
            <a:tailEnd/>
          </a:ln>
        </p:spPr>
      </p:pic>
      <p:pic>
        <p:nvPicPr>
          <p:cNvPr id="97283" name="Picture 3"/>
          <p:cNvPicPr>
            <a:picLocks noChangeAspect="1" noChangeArrowheads="1"/>
          </p:cNvPicPr>
          <p:nvPr/>
        </p:nvPicPr>
        <p:blipFill>
          <a:blip r:embed="rId4" cstate="print"/>
          <a:srcRect l="53660" t="32812" r="15740" b="48177"/>
          <a:stretch>
            <a:fillRect/>
          </a:stretch>
        </p:blipFill>
        <p:spPr bwMode="auto">
          <a:xfrm>
            <a:off x="1733550" y="4686299"/>
            <a:ext cx="4762500" cy="1663457"/>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2691199776"/>
      </p:ext>
    </p:extLst>
  </p:cSld>
  <p:clrMapOvr>
    <a:masterClrMapping/>
  </p:clrMapOvr>
  <p:transition spd="med">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Fine-tuning OSPF Interfaces</a:t>
            </a:r>
            <a:r>
              <a:rPr lang="en-US" sz="2800" dirty="0" smtClean="0"/>
              <a:t/>
            </a:r>
            <a:br>
              <a:rPr lang="en-US" sz="2800" dirty="0" smtClean="0"/>
            </a:br>
            <a:r>
              <a:rPr lang="en-US" sz="2800" dirty="0" smtClean="0"/>
              <a:t>Modifying OSPF Intervals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31646" y="1360112"/>
            <a:ext cx="7733619" cy="5222656"/>
          </a:xfrm>
        </p:spPr>
        <p:txBody>
          <a:bodyPr/>
          <a:lstStyle/>
          <a:p>
            <a:pPr marL="381000" indent="-381000" eaLnBrk="1" hangingPunct="1">
              <a:lnSpc>
                <a:spcPct val="100000"/>
              </a:lnSpc>
              <a:defRPr/>
            </a:pPr>
            <a:r>
              <a:rPr lang="en-US" sz="2000" dirty="0" smtClean="0"/>
              <a:t>Modifying OSPFv2 Intervals</a:t>
            </a:r>
          </a:p>
          <a:p>
            <a:pPr marL="381000" indent="-381000" eaLnBrk="1" hangingPunct="1">
              <a:lnSpc>
                <a:spcPct val="100000"/>
              </a:lnSpc>
              <a:defRPr/>
            </a:pPr>
            <a:endParaRPr lang="en-US" dirty="0" smtClean="0">
              <a:solidFill>
                <a:schemeClr val="tx1"/>
              </a:solidFill>
              <a:latin typeface="+mn-lt"/>
            </a:endParaRPr>
          </a:p>
          <a:p>
            <a:pPr marL="381000" indent="-381000" eaLnBrk="1" hangingPunct="1">
              <a:lnSpc>
                <a:spcPct val="100000"/>
              </a:lnSpc>
              <a:defRPr/>
            </a:pPr>
            <a:endParaRPr lang="en-US" dirty="0" smtClean="0"/>
          </a:p>
          <a:p>
            <a:pPr marL="381000" indent="-381000" eaLnBrk="1" hangingPunct="1">
              <a:lnSpc>
                <a:spcPct val="100000"/>
              </a:lnSpc>
              <a:defRPr/>
            </a:pPr>
            <a:r>
              <a:rPr lang="en-US" sz="2000" dirty="0" smtClean="0">
                <a:solidFill>
                  <a:schemeClr val="tx1"/>
                </a:solidFill>
                <a:latin typeface="+mn-lt"/>
              </a:rPr>
              <a:t>Modifying OSPFv3  Intervals</a:t>
            </a:r>
          </a:p>
          <a:p>
            <a:pPr marL="381000" indent="-381000" eaLnBrk="1" hangingPunct="1">
              <a:lnSpc>
                <a:spcPct val="100000"/>
              </a:lnSpc>
              <a:defRPr/>
            </a:pPr>
            <a:endParaRPr lang="en-US" dirty="0" smtClean="0"/>
          </a:p>
          <a:p>
            <a:pPr marL="381000" indent="-381000" eaLnBrk="1" hangingPunct="1">
              <a:lnSpc>
                <a:spcPct val="100000"/>
              </a:lnSpc>
              <a:buNone/>
              <a:defRPr/>
            </a:pPr>
            <a:endParaRPr lang="en-US" dirty="0" smtClean="0"/>
          </a:p>
          <a:p>
            <a:pPr marL="381000" indent="-381000" eaLnBrk="1" hangingPunct="1">
              <a:lnSpc>
                <a:spcPct val="100000"/>
              </a:lnSpc>
              <a:defRPr/>
            </a:pPr>
            <a:r>
              <a:rPr lang="en-US" sz="2000" dirty="0" smtClean="0"/>
              <a:t>Verifying the OSPFv3 interface intervals</a:t>
            </a:r>
            <a:endParaRPr lang="en-US" sz="2000" dirty="0" smtClean="0">
              <a:solidFill>
                <a:schemeClr val="tx1"/>
              </a:solidFill>
            </a:endParaRPr>
          </a:p>
        </p:txBody>
      </p:sp>
      <p:pic>
        <p:nvPicPr>
          <p:cNvPr id="98306" name="Picture 2"/>
          <p:cNvPicPr>
            <a:picLocks noChangeAspect="1" noChangeArrowheads="1"/>
          </p:cNvPicPr>
          <p:nvPr/>
        </p:nvPicPr>
        <p:blipFill>
          <a:blip r:embed="rId3" cstate="print"/>
          <a:srcRect l="53440" t="38779" r="16545" b="50781"/>
          <a:stretch>
            <a:fillRect/>
          </a:stretch>
        </p:blipFill>
        <p:spPr bwMode="auto">
          <a:xfrm>
            <a:off x="1219200" y="1717344"/>
            <a:ext cx="5010150" cy="1026470"/>
          </a:xfrm>
          <a:prstGeom prst="rect">
            <a:avLst/>
          </a:prstGeom>
          <a:noFill/>
          <a:ln w="9525" cap="flat" cmpd="sng" algn="ctr">
            <a:noFill/>
            <a:prstDash val="solid"/>
            <a:miter lim="800000"/>
            <a:headEnd/>
            <a:tailEnd/>
          </a:ln>
        </p:spPr>
      </p:pic>
      <p:pic>
        <p:nvPicPr>
          <p:cNvPr id="98307" name="Picture 3"/>
          <p:cNvPicPr>
            <a:picLocks noChangeAspect="1" noChangeArrowheads="1"/>
          </p:cNvPicPr>
          <p:nvPr/>
        </p:nvPicPr>
        <p:blipFill>
          <a:blip r:embed="rId4" cstate="print"/>
          <a:srcRect l="53660" t="38021" r="16764" b="51302"/>
          <a:stretch>
            <a:fillRect/>
          </a:stretch>
        </p:blipFill>
        <p:spPr bwMode="auto">
          <a:xfrm>
            <a:off x="1276350" y="3279446"/>
            <a:ext cx="5391150" cy="1094243"/>
          </a:xfrm>
          <a:prstGeom prst="rect">
            <a:avLst/>
          </a:prstGeom>
          <a:noFill/>
          <a:ln w="9525" cap="flat" cmpd="sng" algn="ctr">
            <a:noFill/>
            <a:prstDash val="solid"/>
            <a:miter lim="800000"/>
            <a:headEnd/>
            <a:tailEnd/>
          </a:ln>
        </p:spPr>
      </p:pic>
      <p:pic>
        <p:nvPicPr>
          <p:cNvPr id="98308" name="Picture 4"/>
          <p:cNvPicPr>
            <a:picLocks noChangeAspect="1" noChangeArrowheads="1"/>
          </p:cNvPicPr>
          <p:nvPr/>
        </p:nvPicPr>
        <p:blipFill>
          <a:blip r:embed="rId5" cstate="print"/>
          <a:srcRect l="53221" t="38802" r="16618" b="36719"/>
          <a:stretch>
            <a:fillRect/>
          </a:stretch>
        </p:blipFill>
        <p:spPr bwMode="auto">
          <a:xfrm>
            <a:off x="1352550" y="4887604"/>
            <a:ext cx="3924300" cy="1790700"/>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3372266711"/>
      </p:ext>
    </p:extLst>
  </p:cSld>
  <p:clrMapOvr>
    <a:masterClrMapping/>
  </p:clrMapOvr>
  <p:transition spd="med">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Secure OSPF</a:t>
            </a:r>
            <a:r>
              <a:rPr lang="en-US" sz="2800" dirty="0" smtClean="0"/>
              <a:t/>
            </a:r>
            <a:br>
              <a:rPr lang="en-US" sz="2800" dirty="0" smtClean="0"/>
            </a:br>
            <a:r>
              <a:rPr lang="en-US" dirty="0" smtClean="0"/>
              <a:t>Secure Routing Updates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45294" y="1466851"/>
            <a:ext cx="7733619" cy="4994056"/>
          </a:xfrm>
        </p:spPr>
        <p:txBody>
          <a:bodyPr/>
          <a:lstStyle/>
          <a:p>
            <a:pPr marL="381000" indent="-381000" eaLnBrk="1" hangingPunct="1">
              <a:lnSpc>
                <a:spcPct val="100000"/>
              </a:lnSpc>
              <a:defRPr/>
            </a:pPr>
            <a:r>
              <a:rPr lang="en-US" sz="2000" dirty="0" smtClean="0">
                <a:solidFill>
                  <a:schemeClr val="tx1"/>
                </a:solidFill>
              </a:rPr>
              <a:t>When neighbor authentication has been configured on a router, the router authenticates the source of each routing update packet that it receives.</a:t>
            </a:r>
          </a:p>
          <a:p>
            <a:pPr marL="381000" indent="-381000" eaLnBrk="1" hangingPunct="1">
              <a:lnSpc>
                <a:spcPct val="100000"/>
              </a:lnSpc>
              <a:defRPr/>
            </a:pPr>
            <a:r>
              <a:rPr lang="en-US" sz="2000" dirty="0" smtClean="0"/>
              <a:t>A</a:t>
            </a:r>
            <a:r>
              <a:rPr lang="en-US" sz="2000" dirty="0" smtClean="0">
                <a:solidFill>
                  <a:schemeClr val="tx1"/>
                </a:solidFill>
              </a:rPr>
              <a:t>n authenticating key that is known to both the sending and the receiving route is exchanged.</a:t>
            </a:r>
          </a:p>
          <a:p>
            <a:pPr marL="381000" indent="-381000" eaLnBrk="1" hangingPunct="1">
              <a:lnSpc>
                <a:spcPct val="100000"/>
              </a:lnSpc>
              <a:defRPr/>
            </a:pPr>
            <a:r>
              <a:rPr lang="en-US" sz="2000" dirty="0" smtClean="0"/>
              <a:t>OSPF supports three types of authentication:</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Null</a:t>
            </a:r>
            <a:r>
              <a:rPr lang="en-US" dirty="0" smtClean="0">
                <a:solidFill>
                  <a:schemeClr val="tx1"/>
                </a:solidFill>
              </a:rPr>
              <a:t> </a:t>
            </a:r>
            <a:r>
              <a:rPr lang="en-US" dirty="0"/>
              <a:t>–</a:t>
            </a:r>
            <a:r>
              <a:rPr lang="en-US" dirty="0" smtClean="0">
                <a:solidFill>
                  <a:schemeClr val="tx1"/>
                </a:solidFill>
              </a:rPr>
              <a:t> no authentication.</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Simple password authentication </a:t>
            </a:r>
            <a:r>
              <a:rPr lang="en-US" dirty="0"/>
              <a:t> –</a:t>
            </a:r>
            <a:r>
              <a:rPr lang="en-US" dirty="0" smtClean="0">
                <a:solidFill>
                  <a:schemeClr val="tx1"/>
                </a:solidFill>
              </a:rPr>
              <a:t> the password in the update is sent in plaintext over the network </a:t>
            </a:r>
            <a:r>
              <a:rPr lang="en-US" dirty="0" smtClean="0"/>
              <a:t>(o</a:t>
            </a:r>
            <a:r>
              <a:rPr lang="en-US" dirty="0" smtClean="0">
                <a:solidFill>
                  <a:schemeClr val="tx1"/>
                </a:solidFill>
              </a:rPr>
              <a:t>utdated method).</a:t>
            </a:r>
          </a:p>
          <a:p>
            <a:pPr marL="681037" lvl="1" indent="-342900" eaLnBrk="1" hangingPunct="1">
              <a:lnSpc>
                <a:spcPct val="100000"/>
              </a:lnSpc>
              <a:buFont typeface="Arial" panose="020B0604020202020204" pitchFamily="34" charset="0"/>
              <a:buChar char="•"/>
              <a:defRPr/>
            </a:pPr>
            <a:r>
              <a:rPr lang="en-US" b="1" dirty="0" smtClean="0">
                <a:solidFill>
                  <a:schemeClr val="tx1"/>
                </a:solidFill>
              </a:rPr>
              <a:t>MD5 authentication  </a:t>
            </a:r>
            <a:r>
              <a:rPr lang="en-US" dirty="0"/>
              <a:t> –</a:t>
            </a:r>
            <a:r>
              <a:rPr lang="en-US" dirty="0" smtClean="0">
                <a:solidFill>
                  <a:schemeClr val="tx1"/>
                </a:solidFill>
              </a:rPr>
              <a:t> Most secure and recommended method of authentication. Password is calc</a:t>
            </a:r>
            <a:r>
              <a:rPr lang="en-US" dirty="0" smtClean="0"/>
              <a:t>ulated using the MD5 algorithm.</a:t>
            </a:r>
            <a:endParaRPr lang="en-US" dirty="0" smtClean="0">
              <a:solidFill>
                <a:schemeClr val="tx1"/>
              </a:solidFill>
            </a:endParaRPr>
          </a:p>
          <a:p>
            <a:pPr marL="719137" lvl="1" indent="-381000" eaLnBrk="1" hangingPunct="1">
              <a:lnSpc>
                <a:spcPct val="100000"/>
              </a:lnSpc>
              <a:defRPr/>
            </a:pPr>
            <a:r>
              <a:rPr lang="en-US" dirty="0" smtClean="0"/>
              <a:t>	</a:t>
            </a:r>
            <a:endParaRPr lang="en-US" dirty="0" smtClean="0">
              <a:solidFill>
                <a:schemeClr val="tx1"/>
              </a:solidFill>
            </a:endParaRP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endParaRPr lang="en-US" dirty="0" smtClean="0">
              <a:solidFill>
                <a:schemeClr val="tx1"/>
              </a:solidFill>
              <a:latin typeface="+mn-lt"/>
            </a:endParaRPr>
          </a:p>
        </p:txBody>
      </p:sp>
    </p:spTree>
    <p:extLst>
      <p:ext uri="{BB962C8B-B14F-4D97-AF65-F5344CB8AC3E}">
        <p14:creationId xmlns:p14="http://schemas.microsoft.com/office/powerpoint/2010/main" val="2707996872"/>
      </p:ext>
    </p:extLst>
  </p:cSld>
  <p:clrMapOvr>
    <a:masterClrMapping/>
  </p:clrMapOvr>
  <p:transition spd="med">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20688"/>
            <a:ext cx="8145463" cy="838200"/>
          </a:xfrm>
        </p:spPr>
        <p:txBody>
          <a:bodyPr/>
          <a:lstStyle/>
          <a:p>
            <a:pPr eaLnBrk="1" hangingPunct="1">
              <a:defRPr/>
            </a:pPr>
            <a:r>
              <a:rPr lang="en-US" sz="1800" dirty="0" smtClean="0"/>
              <a:t>Secure OSPF</a:t>
            </a:r>
            <a:r>
              <a:rPr lang="en-US" sz="2800" dirty="0" smtClean="0"/>
              <a:t/>
            </a:r>
            <a:br>
              <a:rPr lang="en-US" sz="2800" dirty="0" smtClean="0"/>
            </a:br>
            <a:r>
              <a:rPr lang="en-US" dirty="0" smtClean="0"/>
              <a:t>MD5 Authentication</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466851"/>
            <a:ext cx="7733619" cy="4994056"/>
          </a:xfrm>
        </p:spPr>
        <p:txBody>
          <a:bodyPr/>
          <a:lstStyle/>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r>
              <a:rPr lang="en-US" dirty="0" smtClean="0"/>
              <a:t>	</a:t>
            </a:r>
            <a:endParaRPr lang="en-US" dirty="0" smtClean="0">
              <a:solidFill>
                <a:schemeClr val="tx1"/>
              </a:solidFill>
              <a:latin typeface="+mn-lt"/>
            </a:endParaRPr>
          </a:p>
          <a:p>
            <a:pPr marL="719137" lvl="1" indent="-381000" eaLnBrk="1" hangingPunct="1">
              <a:lnSpc>
                <a:spcPct val="100000"/>
              </a:lnSpc>
              <a:defRPr/>
            </a:pPr>
            <a:endParaRPr lang="en-US" dirty="0" smtClean="0">
              <a:solidFill>
                <a:schemeClr val="tx1"/>
              </a:solidFill>
              <a:latin typeface="+mn-lt"/>
            </a:endParaRPr>
          </a:p>
        </p:txBody>
      </p:sp>
      <p:pic>
        <p:nvPicPr>
          <p:cNvPr id="99330" name="Picture 2"/>
          <p:cNvPicPr>
            <a:picLocks noChangeAspect="1" noChangeArrowheads="1"/>
          </p:cNvPicPr>
          <p:nvPr/>
        </p:nvPicPr>
        <p:blipFill>
          <a:blip r:embed="rId3" cstate="print"/>
          <a:srcRect l="53148" t="32292" r="19473" b="12760"/>
          <a:stretch>
            <a:fillRect/>
          </a:stretch>
        </p:blipFill>
        <p:spPr bwMode="auto">
          <a:xfrm>
            <a:off x="2286000" y="1219199"/>
            <a:ext cx="5124450" cy="5395225"/>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1293081488"/>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Saturación con LSP</a:t>
            </a:r>
            <a:endParaRPr lang="es-ES" sz="2800"/>
          </a:p>
        </p:txBody>
      </p:sp>
      <p:sp>
        <p:nvSpPr>
          <p:cNvPr id="3" name="TextBox 2"/>
          <p:cNvSpPr txBox="1"/>
          <p:nvPr/>
        </p:nvSpPr>
        <p:spPr>
          <a:xfrm>
            <a:off x="493127" y="1553023"/>
            <a:ext cx="8200929" cy="923330"/>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El cuarto paso en el proceso de routing de estado de enlace es que cada router satura con LSP a todos los vecinos, quienes luego almacenan todos los LSP recibidos en una base de datos.</a:t>
            </a:r>
            <a:endParaRPr lang="es-ES" sz="2000">
              <a:solidFill>
                <a:srgbClr val="000000"/>
              </a:solidFill>
            </a:endParaRPr>
          </a:p>
        </p:txBody>
      </p:sp>
      <p:pic>
        <p:nvPicPr>
          <p:cNvPr id="35842" name="Picture 2"/>
          <p:cNvPicPr>
            <a:picLocks noChangeAspect="1" noChangeArrowheads="1"/>
          </p:cNvPicPr>
          <p:nvPr/>
        </p:nvPicPr>
        <p:blipFill>
          <a:blip r:embed="rId3"/>
          <a:stretch>
            <a:fillRect/>
          </a:stretch>
        </p:blipFill>
        <p:spPr bwMode="auto">
          <a:xfrm>
            <a:off x="1804306" y="2584837"/>
            <a:ext cx="5336721" cy="385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7769712"/>
      </p:ext>
    </p:extLst>
  </p:cSld>
  <p:clrMapOvr>
    <a:masterClrMapping/>
  </p:clrMapOvr>
  <p:transition spd="med">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57828" y="450542"/>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Configuring OSPF MD5 Authentication</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58942" y="1390649"/>
            <a:ext cx="7733619" cy="4803557"/>
          </a:xfrm>
        </p:spPr>
        <p:txBody>
          <a:bodyPr/>
          <a:lstStyle/>
          <a:p>
            <a:pPr marL="381000" indent="-381000" eaLnBrk="1" hangingPunct="1">
              <a:lnSpc>
                <a:spcPct val="100000"/>
              </a:lnSpc>
              <a:defRPr/>
            </a:pPr>
            <a:r>
              <a:rPr lang="en-US" sz="2000" dirty="0" smtClean="0">
                <a:solidFill>
                  <a:schemeClr val="tx1"/>
                </a:solidFill>
              </a:rPr>
              <a:t>MD5 authentication can be enabled globally for all interfaces or on a per-interface basis.</a:t>
            </a:r>
          </a:p>
          <a:p>
            <a:pPr marL="342900" indent="-342900"/>
            <a:r>
              <a:rPr lang="en-US" sz="2000" dirty="0" smtClean="0">
                <a:solidFill>
                  <a:schemeClr val="tx1"/>
                </a:solidFill>
              </a:rPr>
              <a:t>To enable OSPF MD5 authentication globally,</a:t>
            </a:r>
            <a:r>
              <a:rPr lang="en-US" sz="2000" b="1" dirty="0" smtClean="0">
                <a:solidFill>
                  <a:schemeClr val="tx1"/>
                </a:solidFill>
              </a:rPr>
              <a:t> </a:t>
            </a:r>
            <a:r>
              <a:rPr lang="en-US" sz="2000" dirty="0" smtClean="0">
                <a:solidFill>
                  <a:schemeClr val="tx1"/>
                </a:solidFill>
              </a:rPr>
              <a:t>configure:</a:t>
            </a:r>
          </a:p>
          <a:p>
            <a:pPr marL="742950" lvl="1" indent="-285750">
              <a:buFont typeface="Arial" panose="020B0604020202020204" pitchFamily="34" charset="0"/>
              <a:buChar char="•"/>
            </a:pPr>
            <a:r>
              <a:rPr lang="en-US" b="1" dirty="0" err="1" smtClean="0">
                <a:latin typeface="Courier New" panose="02070309020205020404" pitchFamily="49" charset="0"/>
                <a:cs typeface="Courier New" panose="02070309020205020404" pitchFamily="49" charset="0"/>
              </a:rPr>
              <a:t>i</a:t>
            </a:r>
            <a:r>
              <a:rPr lang="en-US" b="1" dirty="0" err="1" smtClean="0">
                <a:solidFill>
                  <a:schemeClr val="tx1"/>
                </a:solidFill>
                <a:latin typeface="Courier New" panose="02070309020205020404" pitchFamily="49" charset="0"/>
                <a:ea typeface="+mn-ea"/>
                <a:cs typeface="Courier New" panose="02070309020205020404" pitchFamily="49" charset="0"/>
              </a:rPr>
              <a:t>p</a:t>
            </a:r>
            <a:r>
              <a:rPr lang="en-US" b="1" dirty="0" smtClean="0">
                <a:solidFill>
                  <a:schemeClr val="tx1"/>
                </a:solidFill>
                <a:latin typeface="Courier New" panose="02070309020205020404" pitchFamily="49" charset="0"/>
                <a:ea typeface="+mn-ea"/>
                <a:cs typeface="Courier New" panose="02070309020205020404" pitchFamily="49" charset="0"/>
              </a:rPr>
              <a:t> ospf message-digest-key</a:t>
            </a:r>
            <a:r>
              <a:rPr lang="en-US" b="1" dirty="0" smtClean="0">
                <a:solidFill>
                  <a:schemeClr val="tx1"/>
                </a:solidFill>
                <a:ea typeface="+mn-ea"/>
                <a:cs typeface="+mn-cs"/>
              </a:rPr>
              <a:t> </a:t>
            </a:r>
            <a:r>
              <a:rPr lang="en-US" i="1" dirty="0" smtClean="0">
                <a:solidFill>
                  <a:schemeClr val="tx1"/>
                </a:solidFill>
                <a:ea typeface="+mn-ea"/>
                <a:cs typeface="+mn-cs"/>
              </a:rPr>
              <a:t>key </a:t>
            </a:r>
            <a:r>
              <a:rPr lang="en-US" b="1" dirty="0" smtClean="0">
                <a:solidFill>
                  <a:schemeClr val="tx1"/>
                </a:solidFill>
                <a:latin typeface="Courier New" panose="02070309020205020404" pitchFamily="49" charset="0"/>
                <a:ea typeface="+mn-ea"/>
                <a:cs typeface="Courier New" panose="02070309020205020404" pitchFamily="49" charset="0"/>
              </a:rPr>
              <a:t>md5</a:t>
            </a:r>
            <a:r>
              <a:rPr lang="en-US" b="1" dirty="0" smtClean="0">
                <a:solidFill>
                  <a:schemeClr val="tx1"/>
                </a:solidFill>
                <a:ea typeface="+mn-ea"/>
                <a:cs typeface="+mn-cs"/>
              </a:rPr>
              <a:t> </a:t>
            </a:r>
            <a:r>
              <a:rPr lang="en-US" i="1" dirty="0" smtClean="0">
                <a:solidFill>
                  <a:schemeClr val="tx1"/>
                </a:solidFill>
                <a:ea typeface="+mn-ea"/>
                <a:cs typeface="+mn-cs"/>
              </a:rPr>
              <a:t>password</a:t>
            </a:r>
            <a:r>
              <a:rPr lang="en-US" dirty="0" smtClean="0">
                <a:solidFill>
                  <a:schemeClr val="tx1"/>
                </a:solidFill>
                <a:ea typeface="+mn-ea"/>
                <a:cs typeface="+mn-cs"/>
              </a:rPr>
              <a:t> (interface configuration command)</a:t>
            </a:r>
          </a:p>
          <a:p>
            <a:pPr marL="742950" lvl="1" indent="-285750">
              <a:buFont typeface="Arial" panose="020B0604020202020204" pitchFamily="34" charset="0"/>
              <a:buChar char="•"/>
            </a:pPr>
            <a:r>
              <a:rPr lang="en-US" b="1" dirty="0" smtClean="0">
                <a:solidFill>
                  <a:schemeClr val="tx1"/>
                </a:solidFill>
                <a:latin typeface="Courier New" panose="02070309020205020404" pitchFamily="49" charset="0"/>
                <a:ea typeface="+mn-ea"/>
                <a:cs typeface="Courier New" panose="02070309020205020404" pitchFamily="49" charset="0"/>
              </a:rPr>
              <a:t>area</a:t>
            </a:r>
            <a:r>
              <a:rPr lang="en-US" b="1" dirty="0" smtClean="0">
                <a:solidFill>
                  <a:schemeClr val="tx1"/>
                </a:solidFill>
                <a:ea typeface="+mn-ea"/>
                <a:cs typeface="+mn-cs"/>
              </a:rPr>
              <a:t> </a:t>
            </a:r>
            <a:r>
              <a:rPr lang="en-US" i="1" dirty="0" smtClean="0">
                <a:solidFill>
                  <a:schemeClr val="tx1"/>
                </a:solidFill>
                <a:ea typeface="+mn-ea"/>
                <a:cs typeface="+mn-cs"/>
              </a:rPr>
              <a:t>area-id</a:t>
            </a:r>
            <a:r>
              <a:rPr lang="en-US" dirty="0" smtClean="0">
                <a:solidFill>
                  <a:schemeClr val="tx1"/>
                </a:solidFill>
                <a:ea typeface="+mn-ea"/>
                <a:cs typeface="+mn-cs"/>
              </a:rPr>
              <a:t> </a:t>
            </a:r>
            <a:r>
              <a:rPr lang="en-US" b="1" dirty="0" smtClean="0">
                <a:solidFill>
                  <a:schemeClr val="tx1"/>
                </a:solidFill>
                <a:latin typeface="Courier New" panose="02070309020205020404" pitchFamily="49" charset="0"/>
                <a:ea typeface="+mn-ea"/>
                <a:cs typeface="Courier New" panose="02070309020205020404" pitchFamily="49" charset="0"/>
              </a:rPr>
              <a:t>authentication message-digest</a:t>
            </a:r>
            <a:r>
              <a:rPr lang="en-US" b="1" dirty="0">
                <a:ea typeface="+mn-ea"/>
                <a:cs typeface="+mn-cs"/>
              </a:rPr>
              <a:t> </a:t>
            </a:r>
            <a:r>
              <a:rPr lang="en-US" dirty="0" smtClean="0">
                <a:ea typeface="+mn-ea"/>
                <a:cs typeface="+mn-cs"/>
              </a:rPr>
              <a:t>(</a:t>
            </a:r>
            <a:r>
              <a:rPr lang="en-US" dirty="0" smtClean="0">
                <a:solidFill>
                  <a:schemeClr val="tx1"/>
                </a:solidFill>
                <a:ea typeface="+mn-ea"/>
                <a:cs typeface="+mn-cs"/>
              </a:rPr>
              <a:t>router configuration </a:t>
            </a:r>
            <a:r>
              <a:rPr lang="en-US" dirty="0" smtClean="0">
                <a:ea typeface="+mn-ea"/>
                <a:cs typeface="+mn-cs"/>
              </a:rPr>
              <a:t>c</a:t>
            </a:r>
            <a:r>
              <a:rPr lang="en-US" dirty="0" smtClean="0">
                <a:solidFill>
                  <a:schemeClr val="tx1"/>
                </a:solidFill>
                <a:ea typeface="+mn-ea"/>
                <a:cs typeface="+mn-cs"/>
              </a:rPr>
              <a:t>ommand)</a:t>
            </a:r>
          </a:p>
          <a:p>
            <a:pPr marL="381000" indent="-381000" eaLnBrk="1" hangingPunct="1">
              <a:lnSpc>
                <a:spcPct val="100000"/>
              </a:lnSpc>
              <a:defRPr/>
            </a:pPr>
            <a:r>
              <a:rPr lang="en-US" sz="2000" dirty="0" smtClean="0">
                <a:solidFill>
                  <a:schemeClr val="tx1"/>
                </a:solidFill>
              </a:rPr>
              <a:t>To enable MD5 authentication on a per-interface basis,</a:t>
            </a:r>
            <a:r>
              <a:rPr lang="en-US" sz="2000" dirty="0" smtClean="0"/>
              <a:t> configure:</a:t>
            </a:r>
            <a:endParaRPr lang="en-US" sz="2000" dirty="0" smtClean="0">
              <a:solidFill>
                <a:schemeClr val="tx1"/>
              </a:solidFill>
            </a:endParaRPr>
          </a:p>
          <a:p>
            <a:pPr marL="742950" lvl="1" indent="-285750" eaLnBrk="1" hangingPunct="1">
              <a:lnSpc>
                <a:spcPct val="100000"/>
              </a:lnSpc>
              <a:buFont typeface="Arial" panose="020B0604020202020204" pitchFamily="34" charset="0"/>
              <a:buChar char="•"/>
              <a:defRPr/>
            </a:pPr>
            <a:r>
              <a:rPr lang="en-US" b="1" dirty="0" err="1" smtClean="0">
                <a:solidFill>
                  <a:schemeClr val="tx1"/>
                </a:solidFill>
                <a:latin typeface="Courier New" panose="02070309020205020404" pitchFamily="49" charset="0"/>
                <a:ea typeface="+mn-ea"/>
                <a:cs typeface="Courier New" panose="02070309020205020404" pitchFamily="49" charset="0"/>
              </a:rPr>
              <a:t>ip</a:t>
            </a:r>
            <a:r>
              <a:rPr lang="en-US" b="1" dirty="0" smtClean="0">
                <a:solidFill>
                  <a:schemeClr val="tx1"/>
                </a:solidFill>
                <a:latin typeface="Courier New" panose="02070309020205020404" pitchFamily="49" charset="0"/>
                <a:ea typeface="+mn-ea"/>
                <a:cs typeface="Courier New" panose="02070309020205020404" pitchFamily="49" charset="0"/>
              </a:rPr>
              <a:t> ospf message-digest-key</a:t>
            </a:r>
            <a:r>
              <a:rPr lang="en-US" b="1" dirty="0" smtClean="0">
                <a:solidFill>
                  <a:schemeClr val="tx1"/>
                </a:solidFill>
                <a:ea typeface="+mn-ea"/>
                <a:cs typeface="+mn-cs"/>
              </a:rPr>
              <a:t> </a:t>
            </a:r>
            <a:r>
              <a:rPr lang="en-US" i="1" dirty="0" smtClean="0">
                <a:solidFill>
                  <a:schemeClr val="tx1"/>
                </a:solidFill>
                <a:ea typeface="+mn-ea"/>
                <a:cs typeface="+mn-cs"/>
              </a:rPr>
              <a:t>key </a:t>
            </a:r>
            <a:r>
              <a:rPr lang="en-US" b="1" dirty="0" smtClean="0">
                <a:solidFill>
                  <a:schemeClr val="tx1"/>
                </a:solidFill>
                <a:latin typeface="Courier New" panose="02070309020205020404" pitchFamily="49" charset="0"/>
                <a:ea typeface="+mn-ea"/>
                <a:cs typeface="Courier New" panose="02070309020205020404" pitchFamily="49" charset="0"/>
              </a:rPr>
              <a:t>md5</a:t>
            </a:r>
            <a:r>
              <a:rPr lang="en-US" b="1" dirty="0" smtClean="0">
                <a:solidFill>
                  <a:schemeClr val="tx1"/>
                </a:solidFill>
                <a:ea typeface="+mn-ea"/>
                <a:cs typeface="+mn-cs"/>
              </a:rPr>
              <a:t> </a:t>
            </a:r>
            <a:r>
              <a:rPr lang="en-US" i="1" dirty="0" smtClean="0">
                <a:solidFill>
                  <a:schemeClr val="tx1"/>
                </a:solidFill>
                <a:ea typeface="+mn-ea"/>
                <a:cs typeface="+mn-cs"/>
              </a:rPr>
              <a:t>password</a:t>
            </a:r>
            <a:r>
              <a:rPr lang="en-US" dirty="0" smtClean="0">
                <a:solidFill>
                  <a:schemeClr val="tx1"/>
                </a:solidFill>
                <a:ea typeface="+mn-ea"/>
                <a:cs typeface="+mn-cs"/>
              </a:rPr>
              <a:t> (interface  configuration command)</a:t>
            </a:r>
          </a:p>
          <a:p>
            <a:pPr marL="742950" lvl="1" indent="-285750" eaLnBrk="1" hangingPunct="1">
              <a:lnSpc>
                <a:spcPct val="100000"/>
              </a:lnSpc>
              <a:buFont typeface="Arial" panose="020B0604020202020204" pitchFamily="34" charset="0"/>
              <a:buChar char="•"/>
              <a:defRPr/>
            </a:pPr>
            <a:r>
              <a:rPr lang="en-US" b="1" dirty="0" err="1" smtClean="0">
                <a:solidFill>
                  <a:schemeClr val="tx1"/>
                </a:solidFill>
                <a:latin typeface="Courier New" panose="02070309020205020404" pitchFamily="49" charset="0"/>
                <a:ea typeface="+mn-ea"/>
                <a:cs typeface="Courier New" panose="02070309020205020404" pitchFamily="49" charset="0"/>
              </a:rPr>
              <a:t>ip</a:t>
            </a:r>
            <a:r>
              <a:rPr lang="en-US" b="1" dirty="0" smtClean="0">
                <a:solidFill>
                  <a:schemeClr val="tx1"/>
                </a:solidFill>
                <a:latin typeface="Courier New" panose="02070309020205020404" pitchFamily="49" charset="0"/>
                <a:ea typeface="+mn-ea"/>
                <a:cs typeface="Courier New" panose="02070309020205020404" pitchFamily="49" charset="0"/>
              </a:rPr>
              <a:t> ospf authentication message-digest</a:t>
            </a:r>
            <a:r>
              <a:rPr lang="en-US" b="1" dirty="0" smtClean="0">
                <a:solidFill>
                  <a:schemeClr val="tx1"/>
                </a:solidFill>
                <a:ea typeface="+mn-ea"/>
                <a:cs typeface="+mn-cs"/>
              </a:rPr>
              <a:t> </a:t>
            </a:r>
            <a:r>
              <a:rPr lang="en-US" dirty="0" smtClean="0">
                <a:ea typeface="+mn-ea"/>
                <a:cs typeface="+mn-cs"/>
              </a:rPr>
              <a:t>(i</a:t>
            </a:r>
            <a:r>
              <a:rPr lang="en-US" dirty="0" smtClean="0">
                <a:solidFill>
                  <a:schemeClr val="tx1"/>
                </a:solidFill>
                <a:ea typeface="+mn-ea"/>
                <a:cs typeface="+mn-cs"/>
              </a:rPr>
              <a:t>nterface configuration   command)</a:t>
            </a:r>
          </a:p>
          <a:p>
            <a:pPr marL="381000" indent="-381000" eaLnBrk="1" hangingPunct="1">
              <a:lnSpc>
                <a:spcPct val="100000"/>
              </a:lnSpc>
              <a:defRPr/>
            </a:pPr>
            <a:endParaRPr lang="en-US" sz="2200" dirty="0" smtClean="0">
              <a:solidFill>
                <a:schemeClr val="tx1"/>
              </a:solidFill>
              <a:latin typeface="+mn-lt"/>
            </a:endParaRPr>
          </a:p>
        </p:txBody>
      </p:sp>
    </p:spTree>
    <p:extLst>
      <p:ext uri="{BB962C8B-B14F-4D97-AF65-F5344CB8AC3E}">
        <p14:creationId xmlns:p14="http://schemas.microsoft.com/office/powerpoint/2010/main" val="192697936"/>
      </p:ext>
    </p:extLst>
  </p:cSld>
  <p:clrMapOvr>
    <a:masterClrMapping/>
  </p:clrMapOvr>
  <p:transition spd="med">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err="1" smtClean="0"/>
              <a:t>OSPF</a:t>
            </a:r>
            <a:r>
              <a:rPr lang="en-US" sz="2800" dirty="0" smtClean="0"/>
              <a:t> MD5 Authentication Example</a:t>
            </a:r>
            <a:endParaRPr lang="en-US" sz="2800" dirty="0">
              <a:solidFill>
                <a:schemeClr val="accent5">
                  <a:lumMod val="75000"/>
                </a:schemeClr>
              </a:solidFill>
              <a:cs typeface="Arial"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501" y="1481138"/>
            <a:ext cx="6002024" cy="482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248525" y="5848350"/>
            <a:ext cx="1647825" cy="4247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2400" dirty="0">
                <a:solidFill>
                  <a:srgbClr val="000000"/>
                </a:solidFill>
              </a:rPr>
              <a:t>continued</a:t>
            </a:r>
            <a:endParaRPr lang="en-US" sz="2400" dirty="0">
              <a:solidFill>
                <a:srgbClr val="000000"/>
              </a:solidFill>
            </a:endParaRPr>
          </a:p>
        </p:txBody>
      </p:sp>
    </p:spTree>
    <p:extLst>
      <p:ext uri="{BB962C8B-B14F-4D97-AF65-F5344CB8AC3E}">
        <p14:creationId xmlns:p14="http://schemas.microsoft.com/office/powerpoint/2010/main" val="3572608222"/>
      </p:ext>
    </p:extLst>
  </p:cSld>
  <p:clrMapOvr>
    <a:masterClrMapping/>
  </p:clrMapOvr>
  <p:transition spd="med">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err="1" smtClean="0"/>
              <a:t>OSPF</a:t>
            </a:r>
            <a:r>
              <a:rPr lang="en-US" sz="2800" dirty="0" smtClean="0"/>
              <a:t> MD5 Authentication </a:t>
            </a:r>
            <a:r>
              <a:rPr lang="en-US" sz="2800" dirty="0"/>
              <a:t>Example (cont.)</a:t>
            </a:r>
            <a:endParaRPr lang="en-US" sz="2800" dirty="0">
              <a:solidFill>
                <a:schemeClr val="accent5">
                  <a:lumMod val="75000"/>
                </a:schemeClr>
              </a:solidFill>
              <a:cs typeface="Arial" pitchFamily="34"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297" y="1628773"/>
            <a:ext cx="5996592"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810768"/>
      </p:ext>
    </p:extLst>
  </p:cSld>
  <p:clrMapOvr>
    <a:masterClrMapping/>
  </p:clrMapOvr>
  <p:transition spd="med">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Verifying OSPF MD5 Authentication</a:t>
            </a:r>
            <a:endParaRPr lang="en-US" sz="2800" dirty="0">
              <a:solidFill>
                <a:schemeClr val="accent5">
                  <a:lumMod val="75000"/>
                </a:schemeClr>
              </a:solidFill>
              <a:cs typeface="Arial" pitchFamily="34" charset="0"/>
            </a:endParaRPr>
          </a:p>
        </p:txBody>
      </p:sp>
      <p:pic>
        <p:nvPicPr>
          <p:cNvPr id="100354" name="Picture 2"/>
          <p:cNvPicPr>
            <a:picLocks noChangeAspect="1" noChangeArrowheads="1"/>
          </p:cNvPicPr>
          <p:nvPr/>
        </p:nvPicPr>
        <p:blipFill>
          <a:blip r:embed="rId3" cstate="print"/>
          <a:srcRect l="49048" t="35156" r="18448" b="15625"/>
          <a:stretch>
            <a:fillRect/>
          </a:stretch>
        </p:blipFill>
        <p:spPr bwMode="auto">
          <a:xfrm>
            <a:off x="1905000" y="1466850"/>
            <a:ext cx="4229100" cy="3600450"/>
          </a:xfrm>
          <a:prstGeom prst="rect">
            <a:avLst/>
          </a:prstGeom>
          <a:noFill/>
          <a:ln w="9525" cap="flat" cmpd="sng" algn="ctr">
            <a:noFill/>
            <a:prstDash val="solid"/>
            <a:miter lim="800000"/>
            <a:headEnd/>
            <a:tailEnd/>
          </a:ln>
        </p:spPr>
      </p:pic>
      <p:pic>
        <p:nvPicPr>
          <p:cNvPr id="100355" name="Picture 3"/>
          <p:cNvPicPr>
            <a:picLocks noChangeAspect="1" noChangeArrowheads="1"/>
          </p:cNvPicPr>
          <p:nvPr/>
        </p:nvPicPr>
        <p:blipFill>
          <a:blip r:embed="rId4" cstate="print"/>
          <a:srcRect l="48682" t="67969" r="18668" b="15364"/>
          <a:stretch>
            <a:fillRect/>
          </a:stretch>
        </p:blipFill>
        <p:spPr bwMode="auto">
          <a:xfrm>
            <a:off x="1866900" y="4991100"/>
            <a:ext cx="4248150" cy="1219200"/>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1687672657"/>
      </p:ext>
    </p:extLst>
  </p:cSld>
  <p:clrMapOvr>
    <a:masterClrMapping/>
  </p:clrMapOvr>
  <p:transition spd="med">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Secure OSPF </a:t>
            </a:r>
            <a:r>
              <a:rPr lang="en-US" sz="2800" dirty="0" smtClean="0"/>
              <a:t/>
            </a:r>
            <a:br>
              <a:rPr lang="en-US" sz="2800" dirty="0" smtClean="0"/>
            </a:br>
            <a:r>
              <a:rPr lang="en-US" sz="2800" dirty="0" smtClean="0"/>
              <a:t>Verifying OSPF MD5 Authentication (cont.)</a:t>
            </a:r>
            <a:endParaRPr lang="en-US" sz="2800" dirty="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011" y="1652516"/>
            <a:ext cx="5308202" cy="463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925274"/>
      </p:ext>
    </p:extLst>
  </p:cSld>
  <p:clrMapOvr>
    <a:masterClrMapping/>
  </p:clrMapOvr>
  <p:transition spd="med">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5.2 Troubleshooting Single-Area OSPF Implementations</a:t>
            </a:r>
            <a:endParaRPr lang="en-US" sz="2400" dirty="0" smtClean="0">
              <a:solidFill>
                <a:schemeClr val="folHlink"/>
              </a:solidFill>
            </a:endParaRPr>
          </a:p>
        </p:txBody>
      </p:sp>
    </p:spTree>
    <p:extLst>
      <p:ext uri="{BB962C8B-B14F-4D97-AF65-F5344CB8AC3E}">
        <p14:creationId xmlns:p14="http://schemas.microsoft.com/office/powerpoint/2010/main" val="1156895527"/>
      </p:ext>
    </p:extLst>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t>Forming OSPF Adjacencies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390649"/>
            <a:ext cx="7733619" cy="4803557"/>
          </a:xfrm>
        </p:spPr>
        <p:txBody>
          <a:bodyPr/>
          <a:lstStyle/>
          <a:p>
            <a:pPr marL="0" indent="0" eaLnBrk="1" hangingPunct="1">
              <a:lnSpc>
                <a:spcPct val="100000"/>
              </a:lnSpc>
              <a:buNone/>
              <a:defRPr/>
            </a:pPr>
            <a:r>
              <a:rPr lang="en-US" dirty="0" smtClean="0">
                <a:solidFill>
                  <a:schemeClr val="tx1"/>
                </a:solidFill>
                <a:latin typeface="+mn-lt"/>
              </a:rPr>
              <a:t> </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47" y="1857517"/>
            <a:ext cx="5950091" cy="405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966855"/>
      </p:ext>
    </p:extLst>
  </p:cSld>
  <p:clrMapOvr>
    <a:masterClrMapping/>
  </p:clrMapOvr>
  <p:transition spd="med">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t>Transitioning via </a:t>
            </a:r>
            <a:r>
              <a:rPr lang="en-US" sz="2800" dirty="0" smtClean="0">
                <a:cs typeface="Arial" charset="0"/>
              </a:rPr>
              <a:t>OSPF States</a:t>
            </a:r>
            <a:endParaRPr lang="en-US" sz="2800" dirty="0">
              <a:solidFill>
                <a:schemeClr val="accent5">
                  <a:lumMod val="75000"/>
                </a:schemeClr>
              </a:solidFill>
              <a:cs typeface="Arial" pitchFamily="34" charset="0"/>
            </a:endParaRPr>
          </a:p>
        </p:txBody>
      </p:sp>
      <p:pic>
        <p:nvPicPr>
          <p:cNvPr id="102402" name="Picture 2"/>
          <p:cNvPicPr>
            <a:picLocks noChangeAspect="1" noChangeArrowheads="1"/>
          </p:cNvPicPr>
          <p:nvPr/>
        </p:nvPicPr>
        <p:blipFill>
          <a:blip r:embed="rId3" cstate="print"/>
          <a:srcRect l="47877" t="35156" r="29722" b="17969"/>
          <a:stretch>
            <a:fillRect/>
          </a:stretch>
        </p:blipFill>
        <p:spPr bwMode="auto">
          <a:xfrm>
            <a:off x="3962400" y="1847849"/>
            <a:ext cx="3657600" cy="4303059"/>
          </a:xfrm>
          <a:prstGeom prst="rect">
            <a:avLst/>
          </a:prstGeom>
          <a:noFill/>
          <a:ln w="9525" cap="flat" cmpd="sng" algn="ctr">
            <a:noFill/>
            <a:prstDash val="solid"/>
            <a:miter lim="800000"/>
            <a:headEnd/>
            <a:tailEnd/>
          </a:ln>
        </p:spPr>
      </p:pic>
      <p:sp>
        <p:nvSpPr>
          <p:cNvPr id="6" name="TextBox 5"/>
          <p:cNvSpPr txBox="1"/>
          <p:nvPr/>
        </p:nvSpPr>
        <p:spPr>
          <a:xfrm>
            <a:off x="723900" y="2286000"/>
            <a:ext cx="3009900" cy="1615827"/>
          </a:xfrm>
          <a:prstGeom prst="rect">
            <a:avLst/>
          </a:prstGeom>
          <a:noFill/>
        </p:spPr>
        <p:txBody>
          <a:bodyPr wrap="square" rtlCol="0">
            <a:spAutoFit/>
          </a:bodyPr>
          <a:lstStyle/>
          <a:p>
            <a:pPr eaLnBrk="0" fontAlgn="base" hangingPunct="0">
              <a:lnSpc>
                <a:spcPct val="90000"/>
              </a:lnSpc>
              <a:spcBef>
                <a:spcPct val="0"/>
              </a:spcBef>
              <a:spcAft>
                <a:spcPct val="0"/>
              </a:spcAft>
            </a:pPr>
            <a:r>
              <a:rPr lang="en-US" sz="2200" dirty="0">
                <a:solidFill>
                  <a:srgbClr val="000000"/>
                </a:solidFill>
              </a:rPr>
              <a:t>The router should not remain in any states other than FULL or 2Way for extended periods of time.</a:t>
            </a:r>
            <a:endParaRPr lang="en-US" sz="2200" dirty="0">
              <a:solidFill>
                <a:srgbClr val="000000"/>
              </a:solidFill>
            </a:endParaRPr>
          </a:p>
        </p:txBody>
      </p:sp>
    </p:spTree>
    <p:extLst>
      <p:ext uri="{BB962C8B-B14F-4D97-AF65-F5344CB8AC3E}">
        <p14:creationId xmlns:p14="http://schemas.microsoft.com/office/powerpoint/2010/main" val="2860525626"/>
      </p:ext>
    </p:extLst>
  </p:cSld>
  <p:clrMapOvr>
    <a:masterClrMapping/>
  </p:clrMapOvr>
  <p:transition spd="med">
    <p:wipe dir="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err="1" smtClean="0"/>
              <a:t>OSPF</a:t>
            </a:r>
            <a:r>
              <a:rPr lang="en-US" sz="2800" dirty="0" smtClean="0"/>
              <a:t> </a:t>
            </a:r>
            <a:r>
              <a:rPr lang="en-US" sz="2800" dirty="0" smtClean="0">
                <a:cs typeface="Arial" charset="0"/>
              </a:rPr>
              <a:t>Troubleshooting Commands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6240" y="1549020"/>
            <a:ext cx="7767527" cy="4803557"/>
          </a:xfrm>
        </p:spPr>
        <p:txBody>
          <a:bodyPr/>
          <a:lstStyle/>
          <a:p>
            <a:r>
              <a:rPr lang="en-US" sz="2000" b="1" dirty="0" smtClean="0">
                <a:solidFill>
                  <a:schemeClr val="tx1"/>
                </a:solidFill>
                <a:latin typeface="Courier New" panose="02070309020205020404" pitchFamily="49" charset="0"/>
                <a:cs typeface="Courier New" panose="02070309020205020404" pitchFamily="49" charset="0"/>
              </a:rPr>
              <a:t>show </a:t>
            </a:r>
            <a:r>
              <a:rPr lang="en-US" sz="2000" b="1" dirty="0" err="1" smtClean="0">
                <a:solidFill>
                  <a:schemeClr val="tx1"/>
                </a:solidFill>
                <a:latin typeface="Courier New" panose="02070309020205020404" pitchFamily="49" charset="0"/>
                <a:cs typeface="Courier New" panose="02070309020205020404" pitchFamily="49" charset="0"/>
              </a:rPr>
              <a:t>ip</a:t>
            </a:r>
            <a:r>
              <a:rPr lang="en-US" sz="2000" b="1" dirty="0" smtClean="0">
                <a:solidFill>
                  <a:schemeClr val="tx1"/>
                </a:solidFill>
                <a:latin typeface="Courier New" panose="02070309020205020404" pitchFamily="49" charset="0"/>
                <a:cs typeface="Courier New" panose="02070309020205020404" pitchFamily="49" charset="0"/>
              </a:rPr>
              <a:t> protocols</a:t>
            </a:r>
            <a:r>
              <a:rPr lang="en-US" sz="2000" dirty="0"/>
              <a:t> </a:t>
            </a:r>
            <a:r>
              <a:rPr lang="en-US" sz="2000" dirty="0" smtClean="0"/>
              <a:t>– </a:t>
            </a:r>
            <a:r>
              <a:rPr lang="en-US" sz="2000" dirty="0" smtClean="0">
                <a:solidFill>
                  <a:schemeClr val="tx1"/>
                </a:solidFill>
              </a:rPr>
              <a:t>Verifies vital OSPF configuration information</a:t>
            </a:r>
            <a:r>
              <a:rPr lang="en-US" sz="2000" dirty="0" smtClean="0"/>
              <a:t>.</a:t>
            </a:r>
            <a:endParaRPr lang="en-US" sz="2000" b="1" dirty="0" smtClean="0">
              <a:solidFill>
                <a:schemeClr val="tx1"/>
              </a:solidFill>
            </a:endParaRPr>
          </a:p>
          <a:p>
            <a:r>
              <a:rPr lang="en-US" sz="2000" b="1" dirty="0">
                <a:latin typeface="Courier New" panose="02070309020205020404" pitchFamily="49" charset="0"/>
                <a:cs typeface="Courier New" panose="02070309020205020404" pitchFamily="49" charset="0"/>
              </a:rPr>
              <a:t>show ip ospf neighbor</a:t>
            </a:r>
            <a:r>
              <a:rPr lang="en-US" sz="2000" dirty="0" smtClean="0">
                <a:solidFill>
                  <a:schemeClr val="tx1"/>
                </a:solidFill>
              </a:rPr>
              <a:t> </a:t>
            </a:r>
            <a:r>
              <a:rPr lang="en-US" sz="2000" dirty="0"/>
              <a:t> –</a:t>
            </a:r>
            <a:r>
              <a:rPr lang="en-US" sz="2000" dirty="0" smtClean="0">
                <a:solidFill>
                  <a:schemeClr val="tx1"/>
                </a:solidFill>
              </a:rPr>
              <a:t> Verifies that the router has formed an adjacency with its neighboring routers. </a:t>
            </a:r>
          </a:p>
          <a:p>
            <a:r>
              <a:rPr lang="en-US" sz="2000" b="1" dirty="0">
                <a:latin typeface="Courier New" panose="02070309020205020404" pitchFamily="49" charset="0"/>
                <a:cs typeface="Courier New" panose="02070309020205020404" pitchFamily="49" charset="0"/>
              </a:rPr>
              <a:t>show ip ospf interface</a:t>
            </a:r>
            <a:r>
              <a:rPr lang="en-US" sz="2000" dirty="0" smtClean="0">
                <a:solidFill>
                  <a:schemeClr val="tx1"/>
                </a:solidFill>
              </a:rPr>
              <a:t> </a:t>
            </a:r>
            <a:r>
              <a:rPr lang="en-US" sz="2000" dirty="0"/>
              <a:t> –</a:t>
            </a:r>
            <a:r>
              <a:rPr lang="en-US" sz="2000" dirty="0" smtClean="0">
                <a:solidFill>
                  <a:schemeClr val="tx1"/>
                </a:solidFill>
              </a:rPr>
              <a:t> Displays the OSPF parameters configured on an interface, such as the OSPF process ID.</a:t>
            </a:r>
          </a:p>
          <a:p>
            <a:r>
              <a:rPr lang="en-US" sz="2000" b="1" dirty="0">
                <a:latin typeface="Courier New" panose="02070309020205020404" pitchFamily="49" charset="0"/>
                <a:cs typeface="Courier New" panose="02070309020205020404" pitchFamily="49" charset="0"/>
              </a:rPr>
              <a:t>show ip ospf</a:t>
            </a:r>
            <a:r>
              <a:rPr lang="en-US" sz="2000" dirty="0" smtClean="0">
                <a:solidFill>
                  <a:schemeClr val="tx1"/>
                </a:solidFill>
              </a:rPr>
              <a:t> </a:t>
            </a:r>
            <a:r>
              <a:rPr lang="en-US" sz="2000" dirty="0"/>
              <a:t> –</a:t>
            </a:r>
            <a:r>
              <a:rPr lang="en-US" sz="2000" dirty="0" smtClean="0">
                <a:solidFill>
                  <a:schemeClr val="tx1"/>
                </a:solidFill>
              </a:rPr>
              <a:t> Examines the OSPF process ID and router ID. </a:t>
            </a:r>
          </a:p>
          <a:p>
            <a:r>
              <a:rPr lang="en-US" sz="2000" b="1" dirty="0">
                <a:latin typeface="Courier New" panose="02070309020205020404" pitchFamily="49" charset="0"/>
                <a:cs typeface="Courier New" panose="02070309020205020404" pitchFamily="49" charset="0"/>
              </a:rPr>
              <a:t>show ip route </a:t>
            </a:r>
            <a:r>
              <a:rPr lang="en-US" sz="2000" b="1" dirty="0" err="1" smtClean="0">
                <a:latin typeface="Courier New" panose="02070309020205020404" pitchFamily="49" charset="0"/>
                <a:cs typeface="Courier New" panose="02070309020205020404" pitchFamily="49" charset="0"/>
              </a:rPr>
              <a:t>ospf</a:t>
            </a:r>
            <a:r>
              <a:rPr lang="en-US" sz="2000" dirty="0"/>
              <a:t> –</a:t>
            </a:r>
            <a:r>
              <a:rPr lang="en-US" sz="2000" dirty="0" smtClean="0">
                <a:solidFill>
                  <a:schemeClr val="tx1"/>
                </a:solidFill>
              </a:rPr>
              <a:t> Displays only the OSPF learned routes in the routing table.</a:t>
            </a:r>
          </a:p>
          <a:p>
            <a:r>
              <a:rPr lang="en-US" sz="2000" b="1" dirty="0">
                <a:latin typeface="Courier New" panose="02070309020205020404" pitchFamily="49" charset="0"/>
                <a:cs typeface="Courier New" panose="02070309020205020404" pitchFamily="49" charset="0"/>
              </a:rPr>
              <a:t>clear ip </a:t>
            </a:r>
            <a:r>
              <a:rPr lang="en-US" sz="2000" b="1" dirty="0" err="1">
                <a:latin typeface="Courier New" panose="02070309020205020404" pitchFamily="49" charset="0"/>
                <a:cs typeface="Courier New" panose="02070309020205020404" pitchFamily="49" charset="0"/>
              </a:rPr>
              <a:t>ospf</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[process-id] process </a:t>
            </a:r>
            <a:r>
              <a:rPr lang="en-US" sz="2000" dirty="0" smtClean="0"/>
              <a:t>–</a:t>
            </a:r>
            <a:r>
              <a:rPr lang="en-US" sz="2000" dirty="0" smtClean="0">
                <a:solidFill>
                  <a:schemeClr val="tx1"/>
                </a:solidFill>
              </a:rPr>
              <a:t> Resets the OSPFv2 neighbor adjacencies.</a:t>
            </a:r>
          </a:p>
          <a:p>
            <a:endParaRPr lang="en-US" sz="2000" dirty="0" smtClean="0">
              <a:solidFill>
                <a:schemeClr val="tx1"/>
              </a:solidFill>
            </a:endParaRPr>
          </a:p>
          <a:p>
            <a:endParaRPr lang="en-US" dirty="0"/>
          </a:p>
        </p:txBody>
      </p:sp>
    </p:spTree>
    <p:extLst>
      <p:ext uri="{BB962C8B-B14F-4D97-AF65-F5344CB8AC3E}">
        <p14:creationId xmlns:p14="http://schemas.microsoft.com/office/powerpoint/2010/main" val="3896198011"/>
      </p:ext>
    </p:extLst>
  </p:cSld>
  <p:clrMapOvr>
    <a:masterClrMapping/>
  </p:clrMapOvr>
  <p:transition spd="med">
    <p:wipe dir="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t>Components of </a:t>
            </a:r>
            <a:r>
              <a:rPr lang="en-US" sz="1800" dirty="0" smtClean="0">
                <a:cs typeface="Arial" charset="0"/>
              </a:rPr>
              <a:t>Troubleshooting Single-Area OSPF </a:t>
            </a:r>
            <a:r>
              <a:rPr lang="en-US" sz="2800" dirty="0" smtClean="0"/>
              <a:t/>
            </a:r>
            <a:br>
              <a:rPr lang="en-US" sz="2800" dirty="0" smtClean="0"/>
            </a:br>
            <a:r>
              <a:rPr lang="en-US" sz="2800" dirty="0" smtClean="0">
                <a:cs typeface="Arial" charset="0"/>
              </a:rPr>
              <a:t>Components of Troubleshooting OSPF</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95422" y="1371599"/>
            <a:ext cx="7767527" cy="4803557"/>
          </a:xfrm>
        </p:spPr>
        <p:txBody>
          <a:bodyPr/>
          <a:lstStyle/>
          <a:p>
            <a:endParaRPr lang="en-US" sz="2200" dirty="0" smtClean="0">
              <a:solidFill>
                <a:schemeClr val="tx1"/>
              </a:solidFill>
              <a:latin typeface="+mn-lt"/>
              <a:ea typeface="+mn-ea"/>
              <a:cs typeface="+mn-cs"/>
            </a:endParaRPr>
          </a:p>
          <a:p>
            <a:endParaRPr lang="en-US" dirty="0"/>
          </a:p>
        </p:txBody>
      </p:sp>
      <p:pic>
        <p:nvPicPr>
          <p:cNvPr id="103426" name="Picture 2"/>
          <p:cNvPicPr>
            <a:picLocks noChangeAspect="1" noChangeArrowheads="1"/>
          </p:cNvPicPr>
          <p:nvPr/>
        </p:nvPicPr>
        <p:blipFill>
          <a:blip r:embed="rId3" cstate="print"/>
          <a:srcRect l="52855" t="35937" r="10981" b="14844"/>
          <a:stretch>
            <a:fillRect/>
          </a:stretch>
        </p:blipFill>
        <p:spPr bwMode="auto">
          <a:xfrm>
            <a:off x="1428750" y="1409699"/>
            <a:ext cx="6381750" cy="4883201"/>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1763780431"/>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 la base de datos de estado de enlace</a:t>
            </a:r>
            <a:endParaRPr lang="es-ES" sz="2800"/>
          </a:p>
        </p:txBody>
      </p:sp>
      <p:sp>
        <p:nvSpPr>
          <p:cNvPr id="3" name="TextBox 2"/>
          <p:cNvSpPr txBox="1"/>
          <p:nvPr/>
        </p:nvSpPr>
        <p:spPr>
          <a:xfrm>
            <a:off x="493126" y="1553023"/>
            <a:ext cx="8200929" cy="923330"/>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El paso final en el proceso de routing de estado de enlace es que cada router utiliza la base de datos para construir un mapa completo de la topología y calcula la mejor ruta para cada red de destino.</a:t>
            </a:r>
            <a:endParaRPr lang="es-ES" sz="2000">
              <a:solidFill>
                <a:srgbClr val="000000"/>
              </a:solidFill>
            </a:endParaRPr>
          </a:p>
        </p:txBody>
      </p:sp>
      <p:pic>
        <p:nvPicPr>
          <p:cNvPr id="36866" name="Picture 2"/>
          <p:cNvPicPr>
            <a:picLocks noChangeAspect="1" noChangeArrowheads="1"/>
          </p:cNvPicPr>
          <p:nvPr/>
        </p:nvPicPr>
        <p:blipFill>
          <a:blip r:embed="rId3"/>
          <a:stretch>
            <a:fillRect/>
          </a:stretch>
        </p:blipFill>
        <p:spPr bwMode="auto">
          <a:xfrm>
            <a:off x="1731243" y="2668588"/>
            <a:ext cx="5231570" cy="401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408434"/>
      </p:ext>
    </p:extLst>
  </p:cSld>
  <p:clrMapOvr>
    <a:masterClrMapping/>
  </p:clrMapOvr>
  <p:transition spd="med">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8770" y="518781"/>
            <a:ext cx="8145463" cy="838200"/>
          </a:xfrm>
        </p:spPr>
        <p:txBody>
          <a:bodyPr/>
          <a:lstStyle/>
          <a:p>
            <a:pPr eaLnBrk="1" hangingPunct="1">
              <a:defRPr/>
            </a:pPr>
            <a:r>
              <a:rPr lang="en-US" sz="1800" dirty="0" smtClean="0">
                <a:cs typeface="Arial" charset="0"/>
              </a:rPr>
              <a:t>Troubleshoot Single-Area OSPFv2 Routing Issues</a:t>
            </a:r>
            <a:r>
              <a:rPr lang="en-US" sz="2800" dirty="0" smtClean="0"/>
              <a:t/>
            </a:r>
            <a:br>
              <a:rPr lang="en-US" sz="2800" dirty="0" smtClean="0"/>
            </a:br>
            <a:r>
              <a:rPr lang="en-US" sz="2800" dirty="0" smtClean="0">
                <a:cs typeface="Arial" charset="0"/>
              </a:rPr>
              <a:t>Troubleshooting Neighbor Issues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6237" y="1569491"/>
            <a:ext cx="8316569" cy="4619313"/>
          </a:xfrm>
        </p:spPr>
        <p:txBody>
          <a:bodyPr/>
          <a:lstStyle/>
          <a:p>
            <a:r>
              <a:rPr lang="en-US" sz="2000" dirty="0" smtClean="0">
                <a:solidFill>
                  <a:schemeClr val="tx1"/>
                </a:solidFill>
              </a:rPr>
              <a:t>Verify </a:t>
            </a:r>
            <a:r>
              <a:rPr lang="en-US" sz="2000" dirty="0" smtClean="0"/>
              <a:t>active OSPF interfaces using the</a:t>
            </a:r>
            <a:r>
              <a:rPr lang="en-US" sz="2000" b="1" dirty="0" smtClean="0"/>
              <a:t> </a:t>
            </a:r>
            <a:r>
              <a:rPr lang="en-US" sz="2000" b="1" dirty="0" smtClean="0">
                <a:latin typeface="Courier New" panose="02070309020205020404" pitchFamily="49" charset="0"/>
                <a:cs typeface="Courier New" panose="02070309020205020404" pitchFamily="49" charset="0"/>
              </a:rPr>
              <a:t>show ip ospf interface </a:t>
            </a:r>
            <a:r>
              <a:rPr lang="en-US" sz="2000" dirty="0" smtClean="0"/>
              <a:t>command.</a:t>
            </a:r>
          </a:p>
          <a:p>
            <a:r>
              <a:rPr lang="en-US" sz="2000" dirty="0" smtClean="0"/>
              <a:t>Verify the OSPF settings using the</a:t>
            </a:r>
            <a:r>
              <a:rPr lang="en-US" sz="2000" b="1" dirty="0" smtClean="0"/>
              <a:t> </a:t>
            </a:r>
            <a:r>
              <a:rPr lang="en-US" sz="2000" b="1" dirty="0">
                <a:latin typeface="Courier New" panose="02070309020205020404" pitchFamily="49" charset="0"/>
                <a:cs typeface="Courier New" panose="02070309020205020404" pitchFamily="49" charset="0"/>
              </a:rPr>
              <a:t>show ip protocols</a:t>
            </a:r>
            <a:r>
              <a:rPr lang="en-US" sz="2000" b="1" dirty="0" smtClean="0"/>
              <a:t> </a:t>
            </a:r>
            <a:r>
              <a:rPr lang="en-US" sz="2000" dirty="0" smtClean="0"/>
              <a:t>command.  </a:t>
            </a:r>
          </a:p>
          <a:p>
            <a:r>
              <a:rPr lang="en-US" sz="2000" dirty="0" smtClean="0"/>
              <a:t>Disable the interface as passive using the</a:t>
            </a:r>
            <a:r>
              <a:rPr lang="en-US" sz="2000" b="1" dirty="0" smtClean="0"/>
              <a:t> </a:t>
            </a:r>
            <a:r>
              <a:rPr lang="en-US" sz="2000" b="1" dirty="0" smtClean="0">
                <a:latin typeface="Courier New" panose="02070309020205020404" pitchFamily="49" charset="0"/>
                <a:cs typeface="Courier New" panose="02070309020205020404" pitchFamily="49" charset="0"/>
              </a:rPr>
              <a:t>no passive-interface </a:t>
            </a:r>
            <a:r>
              <a:rPr lang="en-US" sz="2000" dirty="0" smtClean="0"/>
              <a:t>command</a:t>
            </a:r>
            <a:r>
              <a:rPr lang="en-US" sz="2000" b="1" dirty="0" smtClean="0"/>
              <a:t>.</a:t>
            </a:r>
          </a:p>
          <a:p>
            <a:r>
              <a:rPr lang="en-US" sz="2000" dirty="0" smtClean="0"/>
              <a:t>Verify routes using the </a:t>
            </a:r>
            <a:r>
              <a:rPr lang="en-US" sz="2000" b="1" dirty="0" smtClean="0">
                <a:latin typeface="Courier New" panose="02070309020205020404" pitchFamily="49" charset="0"/>
                <a:cs typeface="Courier New" panose="02070309020205020404" pitchFamily="49" charset="0"/>
              </a:rPr>
              <a:t>show ip route </a:t>
            </a:r>
            <a:r>
              <a:rPr lang="en-US" sz="2000" dirty="0" smtClean="0"/>
              <a:t>command.</a:t>
            </a:r>
          </a:p>
          <a:p>
            <a:endParaRPr lang="en-US" sz="2000" dirty="0" smtClean="0"/>
          </a:p>
          <a:p>
            <a:endParaRPr lang="en-US" dirty="0" smtClean="0"/>
          </a:p>
          <a:p>
            <a:endParaRPr lang="en-US" dirty="0" smtClean="0">
              <a:solidFill>
                <a:schemeClr val="tx1"/>
              </a:solidFill>
              <a:latin typeface="+mn-lt"/>
              <a:ea typeface="+mn-ea"/>
              <a:cs typeface="+mn-cs"/>
            </a:endParaRPr>
          </a:p>
          <a:p>
            <a:endParaRPr lang="en-US" dirty="0"/>
          </a:p>
        </p:txBody>
      </p:sp>
      <p:pic>
        <p:nvPicPr>
          <p:cNvPr id="1027" name="Picture 3"/>
          <p:cNvPicPr>
            <a:picLocks noChangeAspect="1" noChangeArrowheads="1"/>
          </p:cNvPicPr>
          <p:nvPr/>
        </p:nvPicPr>
        <p:blipFill>
          <a:blip r:embed="rId3" cstate="print"/>
          <a:srcRect l="48902" t="55729" r="15813" b="15365"/>
          <a:stretch>
            <a:fillRect/>
          </a:stretch>
        </p:blipFill>
        <p:spPr bwMode="auto">
          <a:xfrm>
            <a:off x="1860929" y="4173839"/>
            <a:ext cx="5331442" cy="2455561"/>
          </a:xfrm>
          <a:prstGeom prst="rect">
            <a:avLst/>
          </a:prstGeom>
          <a:noFill/>
          <a:ln w="9525">
            <a:noFill/>
            <a:miter lim="800000"/>
            <a:headEnd/>
            <a:tailEnd/>
          </a:ln>
        </p:spPr>
      </p:pic>
    </p:spTree>
    <p:extLst>
      <p:ext uri="{BB962C8B-B14F-4D97-AF65-F5344CB8AC3E}">
        <p14:creationId xmlns:p14="http://schemas.microsoft.com/office/powerpoint/2010/main" val="3160012420"/>
      </p:ext>
    </p:extLst>
  </p:cSld>
  <p:clrMapOvr>
    <a:masterClrMapping/>
  </p:clrMapOvr>
  <p:transition spd="med">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57827" y="436895"/>
            <a:ext cx="8145463" cy="838200"/>
          </a:xfrm>
        </p:spPr>
        <p:txBody>
          <a:bodyPr/>
          <a:lstStyle/>
          <a:p>
            <a:pPr eaLnBrk="1" hangingPunct="1">
              <a:defRPr/>
            </a:pPr>
            <a:r>
              <a:rPr lang="en-US" sz="1800" dirty="0" smtClean="0">
                <a:cs typeface="Arial" charset="0"/>
              </a:rPr>
              <a:t>Troubleshoot Single-Area OSPFv2 Routing Issues</a:t>
            </a:r>
            <a:r>
              <a:rPr lang="en-US" sz="2800" dirty="0" smtClean="0"/>
              <a:t/>
            </a:r>
            <a:br>
              <a:rPr lang="en-US" sz="2800" dirty="0" smtClean="0"/>
            </a:br>
            <a:r>
              <a:rPr lang="en-US" sz="2800" dirty="0" smtClean="0">
                <a:cs typeface="Arial" charset="0"/>
              </a:rPr>
              <a:t>Troubleshooting OSPF Routing Table Issues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34897" y="1340701"/>
            <a:ext cx="8379564" cy="5327727"/>
          </a:xfrm>
        </p:spPr>
        <p:txBody>
          <a:bodyPr/>
          <a:lstStyle/>
          <a:p>
            <a:r>
              <a:rPr lang="en-US" sz="2000" dirty="0" smtClean="0">
                <a:cs typeface="Courier New" panose="02070309020205020404" pitchFamily="49" charset="0"/>
              </a:rPr>
              <a:t>The </a:t>
            </a:r>
            <a:r>
              <a:rPr lang="en-US" sz="2000" b="1" dirty="0" smtClean="0">
                <a:latin typeface="Courier New" panose="02070309020205020404" pitchFamily="49" charset="0"/>
                <a:cs typeface="Courier New" panose="02070309020205020404" pitchFamily="49" charset="0"/>
              </a:rPr>
              <a:t>s</a:t>
            </a:r>
            <a:r>
              <a:rPr lang="en-US" sz="2000" b="1" dirty="0" smtClean="0">
                <a:solidFill>
                  <a:schemeClr val="tx1"/>
                </a:solidFill>
                <a:latin typeface="Courier New" panose="02070309020205020404" pitchFamily="49" charset="0"/>
                <a:cs typeface="Courier New" panose="02070309020205020404" pitchFamily="49" charset="0"/>
              </a:rPr>
              <a:t>how ip protocols </a:t>
            </a:r>
            <a:r>
              <a:rPr lang="en-US" sz="2000" dirty="0" smtClean="0">
                <a:cs typeface="Courier New" panose="02070309020205020404" pitchFamily="49" charset="0"/>
              </a:rPr>
              <a:t>command </a:t>
            </a:r>
            <a:r>
              <a:rPr lang="en-US" sz="2000" dirty="0" smtClean="0">
                <a:solidFill>
                  <a:schemeClr val="tx1"/>
                </a:solidFill>
              </a:rPr>
              <a:t>verifies networks that are advertised in OSPF.</a:t>
            </a:r>
          </a:p>
          <a:p>
            <a:endParaRPr lang="en-US" sz="2000" dirty="0" smtClean="0"/>
          </a:p>
          <a:p>
            <a:pPr marL="0" indent="0">
              <a:buNone/>
            </a:pPr>
            <a:endParaRPr lang="en-US" sz="2000" dirty="0" smtClean="0"/>
          </a:p>
          <a:p>
            <a:endParaRPr lang="en-US" sz="2000" dirty="0" smtClean="0"/>
          </a:p>
          <a:p>
            <a:r>
              <a:rPr lang="en-US" sz="2000" dirty="0" smtClean="0"/>
              <a:t>For an interface to be enabled for OSPF, a matching</a:t>
            </a:r>
            <a:r>
              <a:rPr lang="en-US" sz="2000" b="1" dirty="0"/>
              <a:t> </a:t>
            </a:r>
            <a:r>
              <a:rPr lang="en-US" sz="2000" b="1" dirty="0" smtClean="0">
                <a:latin typeface="Courier New" panose="02070309020205020404" pitchFamily="49" charset="0"/>
                <a:cs typeface="Courier New" panose="02070309020205020404" pitchFamily="49" charset="0"/>
              </a:rPr>
              <a:t>network</a:t>
            </a:r>
            <a:r>
              <a:rPr lang="en-US" sz="2000" b="1" dirty="0" smtClean="0"/>
              <a:t> </a:t>
            </a:r>
            <a:r>
              <a:rPr lang="en-US" sz="2000" dirty="0" smtClean="0"/>
              <a:t>command must be configured under the OSPF routing process.</a:t>
            </a:r>
          </a:p>
          <a:p>
            <a:endParaRPr lang="en-US" sz="2000" dirty="0" smtClean="0"/>
          </a:p>
          <a:p>
            <a:pPr marL="0" indent="0">
              <a:buNone/>
            </a:pPr>
            <a:endParaRPr lang="en-US" sz="2000" dirty="0" smtClean="0"/>
          </a:p>
          <a:p>
            <a:r>
              <a:rPr lang="en-US" sz="2000" dirty="0" smtClean="0"/>
              <a:t>Use the </a:t>
            </a:r>
            <a:r>
              <a:rPr lang="en-US" sz="2000" b="1" dirty="0" smtClean="0">
                <a:latin typeface="Courier New" panose="02070309020205020404" pitchFamily="49" charset="0"/>
                <a:cs typeface="Courier New" panose="02070309020205020404" pitchFamily="49" charset="0"/>
              </a:rPr>
              <a:t>show ip route </a:t>
            </a:r>
            <a:r>
              <a:rPr lang="en-US" sz="2000" dirty="0" smtClean="0">
                <a:cs typeface="Courier New" panose="02070309020205020404" pitchFamily="49" charset="0"/>
              </a:rPr>
              <a:t>command </a:t>
            </a:r>
            <a:r>
              <a:rPr lang="en-US" sz="2000" dirty="0" smtClean="0"/>
              <a:t>to verify routes in a routing table.</a:t>
            </a:r>
          </a:p>
          <a:p>
            <a:r>
              <a:rPr lang="en-US" sz="2000" dirty="0" smtClean="0"/>
              <a:t>Use the </a:t>
            </a:r>
            <a:r>
              <a:rPr lang="en-US" sz="2000" b="1" dirty="0" smtClean="0">
                <a:latin typeface="Courier New" panose="02070309020205020404" pitchFamily="49" charset="0"/>
                <a:cs typeface="Courier New" panose="02070309020205020404" pitchFamily="49" charset="0"/>
              </a:rPr>
              <a:t>show ip protocols </a:t>
            </a:r>
            <a:r>
              <a:rPr lang="en-US" sz="2000" dirty="0" smtClean="0">
                <a:latin typeface="+mj-lt"/>
                <a:cs typeface="Courier New" panose="02070309020205020404" pitchFamily="49" charset="0"/>
              </a:rPr>
              <a:t>command </a:t>
            </a:r>
            <a:r>
              <a:rPr lang="en-US" sz="2000" dirty="0" smtClean="0"/>
              <a:t>to verify that a route is being advertised.</a:t>
            </a:r>
          </a:p>
          <a:p>
            <a:endParaRPr lang="en-US" dirty="0" smtClean="0"/>
          </a:p>
          <a:p>
            <a:pPr>
              <a:buNone/>
            </a:pPr>
            <a:endParaRPr lang="en-US" dirty="0" smtClean="0"/>
          </a:p>
          <a:p>
            <a:pPr>
              <a:buNone/>
            </a:pPr>
            <a:endParaRPr lang="en-US" dirty="0" smtClean="0"/>
          </a:p>
          <a:p>
            <a:endParaRPr lang="en-US" dirty="0" smtClean="0"/>
          </a:p>
          <a:p>
            <a:endParaRPr lang="en-US" dirty="0" smtClean="0">
              <a:solidFill>
                <a:schemeClr val="tx1"/>
              </a:solidFill>
              <a:latin typeface="+mn-lt"/>
              <a:ea typeface="+mn-ea"/>
              <a:cs typeface="+mn-cs"/>
            </a:endParaRPr>
          </a:p>
          <a:p>
            <a:endParaRPr lang="en-US" dirty="0"/>
          </a:p>
        </p:txBody>
      </p:sp>
      <p:pic>
        <p:nvPicPr>
          <p:cNvPr id="2050" name="Picture 2"/>
          <p:cNvPicPr>
            <a:picLocks noChangeAspect="1" noChangeArrowheads="1"/>
          </p:cNvPicPr>
          <p:nvPr/>
        </p:nvPicPr>
        <p:blipFill>
          <a:blip r:embed="rId3" cstate="print"/>
          <a:srcRect l="49316" t="37119" r="16060" b="40152"/>
          <a:stretch>
            <a:fillRect/>
          </a:stretch>
        </p:blipFill>
        <p:spPr bwMode="auto">
          <a:xfrm>
            <a:off x="3393921" y="1729368"/>
            <a:ext cx="4667250" cy="14097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48829" t="35416" r="15739" b="52605"/>
          <a:stretch>
            <a:fillRect/>
          </a:stretch>
        </p:blipFill>
        <p:spPr bwMode="auto">
          <a:xfrm>
            <a:off x="2234193" y="4100395"/>
            <a:ext cx="4610100" cy="876300"/>
          </a:xfrm>
          <a:prstGeom prst="rect">
            <a:avLst/>
          </a:prstGeom>
          <a:noFill/>
          <a:ln w="9525">
            <a:noFill/>
            <a:miter lim="800000"/>
            <a:headEnd/>
            <a:tailEnd/>
          </a:ln>
        </p:spPr>
      </p:pic>
    </p:spTree>
    <p:extLst>
      <p:ext uri="{BB962C8B-B14F-4D97-AF65-F5344CB8AC3E}">
        <p14:creationId xmlns:p14="http://schemas.microsoft.com/office/powerpoint/2010/main" val="1501789823"/>
      </p:ext>
    </p:extLst>
  </p:cSld>
  <p:clrMapOvr>
    <a:masterClrMapping/>
  </p:clrMapOvr>
  <p:transition spd="med">
    <p:wipe dir="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71475" y="477838"/>
            <a:ext cx="8145463" cy="838200"/>
          </a:xfrm>
        </p:spPr>
        <p:txBody>
          <a:bodyPr/>
          <a:lstStyle/>
          <a:p>
            <a:pPr eaLnBrk="1" hangingPunct="1">
              <a:defRPr/>
            </a:pPr>
            <a:r>
              <a:rPr lang="en-US" sz="1800" dirty="0" smtClean="0">
                <a:cs typeface="Arial" charset="0"/>
              </a:rPr>
              <a:t>Troubleshoot Single-Area OSPFv3 Routing Issues</a:t>
            </a:r>
            <a:r>
              <a:rPr lang="en-US" sz="2800" dirty="0" smtClean="0"/>
              <a:t/>
            </a:r>
            <a:br>
              <a:rPr lang="en-US" sz="2800" dirty="0" smtClean="0"/>
            </a:br>
            <a:r>
              <a:rPr lang="en-US" sz="2800" dirty="0" smtClean="0">
                <a:cs typeface="Arial" charset="0"/>
              </a:rPr>
              <a:t>OSPFv3 Troubleshooting Commands</a:t>
            </a:r>
            <a:endParaRPr lang="en-US" sz="2800"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45294" y="1562671"/>
            <a:ext cx="8111852" cy="5143501"/>
          </a:xfrm>
        </p:spPr>
        <p:txBody>
          <a:bodyPr/>
          <a:lstStyle/>
          <a:p>
            <a:r>
              <a:rPr lang="en-US" sz="2000" b="1" dirty="0" smtClean="0">
                <a:latin typeface="Courier New" panose="02070309020205020404" pitchFamily="49" charset="0"/>
                <a:cs typeface="Courier New" panose="02070309020205020404" pitchFamily="49" charset="0"/>
              </a:rPr>
              <a:t>show ipv6 protocols</a:t>
            </a:r>
            <a:r>
              <a:rPr lang="en-US" sz="2000" b="1" dirty="0" smtClean="0"/>
              <a:t> </a:t>
            </a:r>
            <a:r>
              <a:rPr lang="en-US" sz="2000" dirty="0"/>
              <a:t> – </a:t>
            </a:r>
            <a:r>
              <a:rPr lang="en-US" sz="2000" dirty="0" smtClean="0"/>
              <a:t>Verifies vital OSPFv3 configuration information.</a:t>
            </a:r>
          </a:p>
          <a:p>
            <a:r>
              <a:rPr lang="en-US" sz="2000" b="1" dirty="0" smtClean="0">
                <a:latin typeface="Courier New" panose="02070309020205020404" pitchFamily="49" charset="0"/>
                <a:cs typeface="Courier New" panose="02070309020205020404" pitchFamily="49" charset="0"/>
              </a:rPr>
              <a:t>show ipv6 ospf neighbor </a:t>
            </a:r>
            <a:r>
              <a:rPr lang="en-US" sz="2000" dirty="0" smtClean="0"/>
              <a:t>– Verifies that the router has formed an adjacency with its neighboring routers.</a:t>
            </a:r>
          </a:p>
          <a:p>
            <a:r>
              <a:rPr lang="en-US" sz="2000" b="1" dirty="0" smtClean="0">
                <a:latin typeface="Courier New" panose="02070309020205020404" pitchFamily="49" charset="0"/>
                <a:cs typeface="Courier New" panose="02070309020205020404" pitchFamily="49" charset="0"/>
              </a:rPr>
              <a:t>show ipv6 ospf interface</a:t>
            </a:r>
            <a:r>
              <a:rPr lang="en-US" sz="2000" b="1" dirty="0" smtClean="0"/>
              <a:t> </a:t>
            </a:r>
            <a:r>
              <a:rPr lang="en-US" sz="2000" dirty="0"/>
              <a:t> – </a:t>
            </a:r>
            <a:r>
              <a:rPr lang="en-US" sz="2000" dirty="0" smtClean="0"/>
              <a:t>Displays the OSPFv3 parameters configured on an interface.</a:t>
            </a:r>
          </a:p>
          <a:p>
            <a:r>
              <a:rPr lang="en-US" sz="2000" b="1" dirty="0" smtClean="0">
                <a:latin typeface="Courier New" panose="02070309020205020404" pitchFamily="49" charset="0"/>
                <a:cs typeface="Courier New" panose="02070309020205020404" pitchFamily="49" charset="0"/>
              </a:rPr>
              <a:t>show ipv6 ospf</a:t>
            </a:r>
            <a:r>
              <a:rPr lang="en-US" sz="2000" b="1" dirty="0" smtClean="0"/>
              <a:t> </a:t>
            </a:r>
            <a:r>
              <a:rPr lang="en-US" sz="2000" dirty="0" smtClean="0"/>
              <a:t> </a:t>
            </a:r>
            <a:r>
              <a:rPr lang="en-US" sz="2000" dirty="0"/>
              <a:t>– </a:t>
            </a:r>
            <a:r>
              <a:rPr lang="en-US" sz="2000" dirty="0" smtClean="0"/>
              <a:t>Examines the OSPFv3 process ID and router ID.</a:t>
            </a:r>
          </a:p>
          <a:p>
            <a:r>
              <a:rPr lang="en-US" sz="2000" b="1" dirty="0" smtClean="0">
                <a:latin typeface="Courier New" panose="02070309020205020404" pitchFamily="49" charset="0"/>
                <a:cs typeface="Courier New" panose="02070309020205020404" pitchFamily="49" charset="0"/>
              </a:rPr>
              <a:t>show ipv6 route ospf</a:t>
            </a:r>
            <a:r>
              <a:rPr lang="en-US" sz="2000" b="1" dirty="0" smtClean="0"/>
              <a:t> </a:t>
            </a:r>
            <a:r>
              <a:rPr lang="en-US" sz="2000" dirty="0" smtClean="0"/>
              <a:t> </a:t>
            </a:r>
            <a:r>
              <a:rPr lang="en-US" sz="2000" dirty="0"/>
              <a:t>– </a:t>
            </a:r>
            <a:r>
              <a:rPr lang="en-US" sz="2000" dirty="0" smtClean="0"/>
              <a:t>Displays only the OSPFv3 learned routes in the routing table. </a:t>
            </a:r>
          </a:p>
          <a:p>
            <a:r>
              <a:rPr lang="en-US" sz="2000" b="1" dirty="0" smtClean="0">
                <a:latin typeface="Courier New" panose="02070309020205020404" pitchFamily="49" charset="0"/>
                <a:cs typeface="Courier New" panose="02070309020205020404" pitchFamily="49" charset="0"/>
              </a:rPr>
              <a:t>clear ipv6 </a:t>
            </a:r>
            <a:r>
              <a:rPr lang="en-US" sz="2000" b="1" dirty="0" err="1" smtClean="0">
                <a:latin typeface="Courier New" panose="02070309020205020404" pitchFamily="49" charset="0"/>
                <a:cs typeface="Courier New" panose="02070309020205020404" pitchFamily="49" charset="0"/>
              </a:rPr>
              <a:t>ospf</a:t>
            </a:r>
            <a:r>
              <a:rPr lang="en-US" sz="2000" b="1" dirty="0" smtClean="0">
                <a:latin typeface="Courier New" panose="02070309020205020404" pitchFamily="49" charset="0"/>
                <a:cs typeface="Courier New" panose="02070309020205020404" pitchFamily="49" charset="0"/>
              </a:rPr>
              <a:t> [</a:t>
            </a:r>
            <a:r>
              <a:rPr lang="en-US" sz="2000" i="1" dirty="0" smtClean="0">
                <a:latin typeface="Courier New" panose="02070309020205020404" pitchFamily="49" charset="0"/>
                <a:cs typeface="Courier New" panose="02070309020205020404" pitchFamily="49" charset="0"/>
              </a:rPr>
              <a:t>process-id</a:t>
            </a:r>
            <a:r>
              <a:rPr lang="en-US" sz="2000" b="1" dirty="0" smtClean="0">
                <a:latin typeface="Courier New" panose="02070309020205020404" pitchFamily="49" charset="0"/>
                <a:cs typeface="Courier New" panose="02070309020205020404" pitchFamily="49" charset="0"/>
              </a:rPr>
              <a:t>] process</a:t>
            </a:r>
            <a:r>
              <a:rPr lang="en-US" sz="2000" b="1" dirty="0">
                <a:latin typeface="Courier New" panose="02070309020205020404" pitchFamily="49" charset="0"/>
                <a:cs typeface="Courier New" panose="02070309020205020404" pitchFamily="49" charset="0"/>
              </a:rPr>
              <a:t> </a:t>
            </a:r>
            <a:r>
              <a:rPr lang="en-US" sz="2000" dirty="0" smtClean="0"/>
              <a:t>– Resets the OSPFv3 neighbor adjacencies.</a:t>
            </a:r>
          </a:p>
          <a:p>
            <a:pPr>
              <a:buNone/>
            </a:pPr>
            <a:endParaRPr lang="en-US" dirty="0" smtClean="0"/>
          </a:p>
          <a:p>
            <a:endParaRPr lang="en-US" dirty="0" smtClean="0"/>
          </a:p>
          <a:p>
            <a:endParaRPr lang="en-US" dirty="0" smtClean="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3875497934"/>
      </p:ext>
    </p:extLst>
  </p:cSld>
  <p:clrMapOvr>
    <a:masterClrMapping/>
  </p:clrMapOvr>
  <p:transition spd="med">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73883" y="374674"/>
            <a:ext cx="8145462" cy="838200"/>
          </a:xfrm>
        </p:spPr>
        <p:txBody>
          <a:bodyPr/>
          <a:lstStyle/>
          <a:p>
            <a:r>
              <a:rPr lang="en-US" dirty="0" smtClean="0"/>
              <a:t>Chapter 5: Summary</a:t>
            </a:r>
          </a:p>
        </p:txBody>
      </p:sp>
      <p:sp>
        <p:nvSpPr>
          <p:cNvPr id="34819" name="Content Placeholder 2"/>
          <p:cNvSpPr>
            <a:spLocks noGrp="1"/>
          </p:cNvSpPr>
          <p:nvPr>
            <p:ph idx="1"/>
          </p:nvPr>
        </p:nvSpPr>
        <p:spPr>
          <a:xfrm>
            <a:off x="502314" y="1360797"/>
            <a:ext cx="8159750" cy="5029200"/>
          </a:xfrm>
        </p:spPr>
        <p:txBody>
          <a:bodyPr/>
          <a:lstStyle/>
          <a:p>
            <a:r>
              <a:rPr lang="en-US" sz="2000" dirty="0" smtClean="0"/>
              <a:t>OSPF defines five network types: point-to-point, broadcast multiaccess, NBMA, point-to-multipoint, and virtual links.</a:t>
            </a:r>
          </a:p>
          <a:p>
            <a:r>
              <a:rPr lang="en-US" sz="2000" dirty="0" smtClean="0"/>
              <a:t>The </a:t>
            </a:r>
            <a:r>
              <a:rPr lang="en-US" sz="2000" dirty="0"/>
              <a:t>DR and BDR are elected to overcome challenges of flooding in an OSPF network.</a:t>
            </a:r>
          </a:p>
          <a:p>
            <a:r>
              <a:rPr lang="en-US" sz="2000" dirty="0"/>
              <a:t>The routers in the network elect the router with the highest interface priority as DR. The router with the second highest interface priority is elected as the BDR.</a:t>
            </a:r>
          </a:p>
          <a:p>
            <a:r>
              <a:rPr lang="en-US" sz="2000" dirty="0"/>
              <a:t>If all priorities are equal, the router with the highest ID is elected DR and the second highest ID becomes the BDR. </a:t>
            </a:r>
          </a:p>
          <a:p>
            <a:r>
              <a:rPr lang="en-US" sz="2000" dirty="0"/>
              <a:t>To  propagate a default route in OSPF, the ASBR must be configured with a default static route and the </a:t>
            </a:r>
            <a:r>
              <a:rPr lang="en-US" sz="2000" b="1" dirty="0"/>
              <a:t>default-information originate</a:t>
            </a:r>
            <a:r>
              <a:rPr lang="en-US" sz="2000" dirty="0"/>
              <a:t> command.</a:t>
            </a:r>
          </a:p>
          <a:p>
            <a:r>
              <a:rPr lang="en-US" sz="2000" dirty="0"/>
              <a:t>Verify routes with the </a:t>
            </a:r>
            <a:r>
              <a:rPr lang="en-US" sz="2000" b="1" dirty="0">
                <a:latin typeface="Courier New" panose="02070309020205020404" pitchFamily="49" charset="0"/>
                <a:cs typeface="Courier New" panose="02070309020205020404" pitchFamily="49" charset="0"/>
              </a:rPr>
              <a:t>show ip route</a:t>
            </a:r>
            <a:r>
              <a:rPr lang="en-US" sz="2000" dirty="0"/>
              <a:t> or </a:t>
            </a:r>
            <a:r>
              <a:rPr lang="en-US" sz="2000" b="1" dirty="0">
                <a:latin typeface="Courier New" panose="02070309020205020404" pitchFamily="49" charset="0"/>
                <a:cs typeface="Courier New" panose="02070309020205020404" pitchFamily="49" charset="0"/>
              </a:rPr>
              <a:t>show ipv6 route</a:t>
            </a:r>
            <a:r>
              <a:rPr lang="en-US" sz="2000" dirty="0"/>
              <a:t> command.</a:t>
            </a:r>
          </a:p>
          <a:p>
            <a:endParaRPr lang="en-US" dirty="0" smtClean="0"/>
          </a:p>
        </p:txBody>
      </p:sp>
    </p:spTree>
    <p:extLst>
      <p:ext uri="{BB962C8B-B14F-4D97-AF65-F5344CB8AC3E}">
        <p14:creationId xmlns:p14="http://schemas.microsoft.com/office/powerpoint/2010/main" val="204062392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83066" y="461963"/>
            <a:ext cx="8145462" cy="838200"/>
          </a:xfrm>
        </p:spPr>
        <p:txBody>
          <a:bodyPr/>
          <a:lstStyle/>
          <a:p>
            <a:r>
              <a:rPr lang="en-US" dirty="0" smtClean="0"/>
              <a:t>Chapter 5: Summary (cont.)</a:t>
            </a:r>
          </a:p>
        </p:txBody>
      </p:sp>
      <p:sp>
        <p:nvSpPr>
          <p:cNvPr id="34819" name="Content Placeholder 2"/>
          <p:cNvSpPr>
            <a:spLocks noGrp="1"/>
          </p:cNvSpPr>
          <p:nvPr>
            <p:ph idx="1"/>
          </p:nvPr>
        </p:nvSpPr>
        <p:spPr>
          <a:xfrm>
            <a:off x="584200" y="1453795"/>
            <a:ext cx="8102600" cy="4827587"/>
          </a:xfrm>
        </p:spPr>
        <p:txBody>
          <a:bodyPr/>
          <a:lstStyle/>
          <a:p>
            <a:r>
              <a:rPr lang="en-US" sz="2000" dirty="0"/>
              <a:t>For OSPF to make a correct path determination, it may be necessary to adjust the default interface bandwidth.</a:t>
            </a:r>
          </a:p>
          <a:p>
            <a:r>
              <a:rPr lang="en-US" sz="2000" dirty="0"/>
              <a:t>To adjust the reference bandwidth, use the auto-cost reference-bandwidth Mbps router configuration mode command. </a:t>
            </a:r>
          </a:p>
          <a:p>
            <a:r>
              <a:rPr lang="en-US" sz="2000" dirty="0"/>
              <a:t>To adjust the interface bandwidth, use the bandwidth kilobits interface configuration mode command. </a:t>
            </a:r>
          </a:p>
          <a:p>
            <a:r>
              <a:rPr lang="en-US" sz="2000" dirty="0"/>
              <a:t>The OSPF Hello and Dead intervals must match or a neighbor adjacency does not occur.</a:t>
            </a:r>
          </a:p>
          <a:p>
            <a:r>
              <a:rPr lang="en-US" sz="2000" dirty="0"/>
              <a:t>OSPF supports three types of authentication: null, simple password authentication, and MD5 authentication.</a:t>
            </a:r>
          </a:p>
          <a:p>
            <a:r>
              <a:rPr lang="en-US" sz="2000" dirty="0"/>
              <a:t>When troubleshooting OSPF neighbors, be aware that the FULL or 2WAY states are normal.</a:t>
            </a:r>
          </a:p>
          <a:p>
            <a:pPr marL="0" indent="0">
              <a:buNone/>
            </a:pPr>
            <a:endParaRPr lang="en-US" sz="2000" dirty="0" smtClean="0"/>
          </a:p>
        </p:txBody>
      </p:sp>
    </p:spTree>
    <p:extLst>
      <p:ext uri="{BB962C8B-B14F-4D97-AF65-F5344CB8AC3E}">
        <p14:creationId xmlns:p14="http://schemas.microsoft.com/office/powerpoint/2010/main" val="347890560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46589" y="376949"/>
            <a:ext cx="8145462" cy="838200"/>
          </a:xfrm>
        </p:spPr>
        <p:txBody>
          <a:bodyPr/>
          <a:lstStyle/>
          <a:p>
            <a:r>
              <a:rPr lang="en-US" dirty="0" smtClean="0"/>
              <a:t>Chapter 5: Summary (cont.)</a:t>
            </a:r>
          </a:p>
        </p:txBody>
      </p:sp>
      <p:sp>
        <p:nvSpPr>
          <p:cNvPr id="34819" name="Content Placeholder 2"/>
          <p:cNvSpPr>
            <a:spLocks noGrp="1"/>
          </p:cNvSpPr>
          <p:nvPr>
            <p:ph idx="1"/>
          </p:nvPr>
        </p:nvSpPr>
        <p:spPr>
          <a:xfrm>
            <a:off x="543256" y="1535113"/>
            <a:ext cx="7940675" cy="4827587"/>
          </a:xfrm>
        </p:spPr>
        <p:txBody>
          <a:bodyPr/>
          <a:lstStyle/>
          <a:p>
            <a:r>
              <a:rPr lang="en-US" sz="2000" dirty="0"/>
              <a:t>Troubleshooting commands: </a:t>
            </a:r>
            <a:r>
              <a:rPr lang="en-US" sz="2000" b="1" dirty="0">
                <a:latin typeface="Courier New" panose="02070309020205020404" pitchFamily="49" charset="0"/>
                <a:cs typeface="Courier New" panose="02070309020205020404" pitchFamily="49" charset="0"/>
              </a:rPr>
              <a:t>show ip protocols</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 ospf neighbor</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 ospf interface</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show ip ospf</a:t>
            </a:r>
            <a:endParaRPr lang="en-US" sz="2000" dirty="0">
              <a:latin typeface="Courier New" panose="02070309020205020404" pitchFamily="49" charset="0"/>
              <a:cs typeface="Courier New" panose="02070309020205020404" pitchFamily="49" charset="0"/>
            </a:endParaRPr>
          </a:p>
          <a:p>
            <a:r>
              <a:rPr lang="en-US" sz="2000" dirty="0"/>
              <a:t>Troubleshooting  OSPFv3 commands: </a:t>
            </a:r>
            <a:r>
              <a:rPr lang="en-US" sz="2000" b="1" dirty="0">
                <a:latin typeface="Courier New" panose="02070309020205020404" pitchFamily="49" charset="0"/>
                <a:cs typeface="Courier New" panose="02070309020205020404" pitchFamily="49" charset="0"/>
              </a:rPr>
              <a:t>show ipv6 protocols</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 neighbor</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 interface</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ospf</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show ipv6 route ospf</a:t>
            </a:r>
            <a:r>
              <a:rPr lang="en-US" sz="2000" dirty="0"/>
              <a:t>,</a:t>
            </a:r>
            <a:r>
              <a:rPr lang="en-US" sz="2000" b="1" dirty="0"/>
              <a:t> </a:t>
            </a:r>
            <a:r>
              <a:rPr lang="en-US" sz="2000" dirty="0"/>
              <a:t>and </a:t>
            </a:r>
            <a:r>
              <a:rPr lang="en-US" sz="2000" b="1" dirty="0">
                <a:latin typeface="Courier New" panose="02070309020205020404" pitchFamily="49" charset="0"/>
                <a:cs typeface="Courier New" panose="02070309020205020404" pitchFamily="49" charset="0"/>
              </a:rPr>
              <a:t>clear ipv6 ospf </a:t>
            </a:r>
            <a:r>
              <a:rPr lang="en-US" sz="2000" dirty="0">
                <a:latin typeface="Courier New" panose="02070309020205020404" pitchFamily="49" charset="0"/>
                <a:cs typeface="Courier New" panose="02070309020205020404" pitchFamily="49" charset="0"/>
              </a:rPr>
              <a:t>[</a:t>
            </a:r>
            <a:r>
              <a:rPr lang="en-US" sz="2000" b="1" i="1" dirty="0">
                <a:latin typeface="Courier New" panose="02070309020205020404" pitchFamily="49" charset="0"/>
                <a:cs typeface="Courier New" panose="02070309020205020404" pitchFamily="49" charset="0"/>
              </a:rPr>
              <a:t>process-id</a:t>
            </a:r>
            <a:r>
              <a:rPr lang="en-US" sz="2000"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process</a:t>
            </a:r>
          </a:p>
          <a:p>
            <a:endParaRPr lang="en-US" sz="2000" b="1" dirty="0" smtClean="0"/>
          </a:p>
        </p:txBody>
      </p:sp>
    </p:spTree>
    <p:extLst>
      <p:ext uri="{BB962C8B-B14F-4D97-AF65-F5344CB8AC3E}">
        <p14:creationId xmlns:p14="http://schemas.microsoft.com/office/powerpoint/2010/main" val="10760595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n-US" sz="2400" dirty="0">
              <a:solidFill>
                <a:srgbClr val="000000"/>
              </a:solidFill>
            </a:endParaRPr>
          </a:p>
        </p:txBody>
      </p:sp>
      <p:pic>
        <p:nvPicPr>
          <p:cNvPr id="3584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2880450826"/>
      </p:ext>
    </p:extLst>
  </p:cSld>
  <p:clrMapOvr>
    <a:masterClrMapping/>
  </p:clrMapOvr>
  <p:transition spd="med">
    <p:wipe dir="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6113" y="2263775"/>
            <a:ext cx="4513943" cy="1481138"/>
          </a:xfrm>
        </p:spPr>
        <p:txBody>
          <a:bodyPr/>
          <a:lstStyle/>
          <a:p>
            <a:pPr eaLnBrk="1" hangingPunct="1"/>
            <a:r>
              <a:rPr lang="en-US" sz="2800" dirty="0" smtClean="0"/>
              <a:t>Chapter </a:t>
            </a:r>
            <a:r>
              <a:rPr lang="en-US" sz="2800" dirty="0"/>
              <a:t>6</a:t>
            </a:r>
            <a:r>
              <a:rPr lang="en-US" sz="2800" dirty="0" smtClean="0"/>
              <a:t>: Multiarea OSPF</a:t>
            </a: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extLst>
      <p:ext uri="{BB962C8B-B14F-4D97-AF65-F5344CB8AC3E}">
        <p14:creationId xmlns:p14="http://schemas.microsoft.com/office/powerpoint/2010/main" val="2193445359"/>
      </p:ext>
    </p:extLst>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34295" y="450170"/>
            <a:ext cx="8145462" cy="838200"/>
          </a:xfrm>
        </p:spPr>
        <p:txBody>
          <a:bodyPr/>
          <a:lstStyle/>
          <a:p>
            <a:pPr eaLnBrk="1" hangingPunct="1"/>
            <a:r>
              <a:rPr lang="en-US" dirty="0" smtClean="0">
                <a:ea typeface="ＭＳ Ｐゴシック" pitchFamily="34" charset="-128"/>
              </a:rPr>
              <a:t>Chapter 6</a:t>
            </a:r>
          </a:p>
        </p:txBody>
      </p:sp>
      <p:sp>
        <p:nvSpPr>
          <p:cNvPr id="6147" name="Rectangle 3"/>
          <p:cNvSpPr>
            <a:spLocks noGrp="1" noChangeArrowheads="1"/>
          </p:cNvSpPr>
          <p:nvPr>
            <p:ph idx="1"/>
          </p:nvPr>
        </p:nvSpPr>
        <p:spPr>
          <a:xfrm>
            <a:off x="544513" y="1611086"/>
            <a:ext cx="8131175" cy="4239078"/>
          </a:xfrm>
        </p:spPr>
        <p:txBody>
          <a:bodyPr/>
          <a:lstStyle/>
          <a:p>
            <a:pPr marL="0" indent="0" eaLnBrk="1" hangingPunct="1">
              <a:buFont typeface="Wingdings" pitchFamily="2" charset="2"/>
              <a:buNone/>
            </a:pPr>
            <a:r>
              <a:rPr lang="en-US" sz="2000" dirty="0" smtClean="0">
                <a:cs typeface="Arial" charset="0"/>
              </a:rPr>
              <a:t>6.0 Introduction</a:t>
            </a:r>
          </a:p>
          <a:p>
            <a:pPr marL="0" indent="0" eaLnBrk="1" hangingPunct="1">
              <a:buFont typeface="Wingdings" pitchFamily="2" charset="2"/>
              <a:buNone/>
            </a:pPr>
            <a:r>
              <a:rPr lang="en-US" sz="2000" dirty="0" smtClean="0">
                <a:cs typeface="Arial" charset="0"/>
              </a:rPr>
              <a:t>6.1 Multiarea OSPF</a:t>
            </a:r>
          </a:p>
          <a:p>
            <a:pPr marL="0" indent="0" eaLnBrk="1" hangingPunct="1">
              <a:buFont typeface="Wingdings" pitchFamily="2" charset="2"/>
              <a:buNone/>
            </a:pPr>
            <a:r>
              <a:rPr lang="en-US" sz="2000" dirty="0">
                <a:cs typeface="Arial" charset="0"/>
              </a:rPr>
              <a:t>6</a:t>
            </a:r>
            <a:r>
              <a:rPr lang="en-US" sz="2000" dirty="0" smtClean="0">
                <a:cs typeface="Arial" charset="0"/>
              </a:rPr>
              <a:t>.2 Configuring Multiarea OSPF</a:t>
            </a:r>
          </a:p>
          <a:p>
            <a:pPr marL="0" indent="0" eaLnBrk="1" hangingPunct="1">
              <a:buFont typeface="Wingdings" pitchFamily="2" charset="2"/>
              <a:buNone/>
            </a:pPr>
            <a:r>
              <a:rPr lang="en-US" sz="2000" dirty="0">
                <a:cs typeface="Arial" charset="0"/>
              </a:rPr>
              <a:t>6</a:t>
            </a:r>
            <a:r>
              <a:rPr lang="en-US" sz="2000" dirty="0" smtClean="0">
                <a:cs typeface="Arial" charset="0"/>
              </a:rPr>
              <a:t>.3 Summary</a:t>
            </a:r>
          </a:p>
        </p:txBody>
      </p:sp>
    </p:spTree>
    <p:extLst>
      <p:ext uri="{BB962C8B-B14F-4D97-AF65-F5344CB8AC3E}">
        <p14:creationId xmlns:p14="http://schemas.microsoft.com/office/powerpoint/2010/main" val="12878410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2891" y="493032"/>
            <a:ext cx="8145462" cy="838200"/>
          </a:xfrm>
        </p:spPr>
        <p:txBody>
          <a:bodyPr/>
          <a:lstStyle/>
          <a:p>
            <a:r>
              <a:rPr lang="en-US" dirty="0" smtClean="0"/>
              <a:t>Chapter </a:t>
            </a:r>
            <a:r>
              <a:rPr lang="en-US" dirty="0"/>
              <a:t>6</a:t>
            </a:r>
            <a:r>
              <a:rPr lang="en-US" dirty="0" smtClean="0"/>
              <a:t>: Objectives</a:t>
            </a:r>
          </a:p>
        </p:txBody>
      </p:sp>
      <p:sp>
        <p:nvSpPr>
          <p:cNvPr id="7171" name="Content Placeholder 2"/>
          <p:cNvSpPr>
            <a:spLocks noGrp="1"/>
          </p:cNvSpPr>
          <p:nvPr>
            <p:ph idx="1"/>
          </p:nvPr>
        </p:nvSpPr>
        <p:spPr>
          <a:xfrm>
            <a:off x="510495" y="1695224"/>
            <a:ext cx="8197850" cy="4575175"/>
          </a:xfrm>
        </p:spPr>
        <p:txBody>
          <a:bodyPr/>
          <a:lstStyle/>
          <a:p>
            <a:pPr marL="0" indent="0">
              <a:buNone/>
            </a:pPr>
            <a:r>
              <a:rPr lang="en-US" sz="2000" dirty="0" smtClean="0"/>
              <a:t>After completing this chapter, students will be able to:</a:t>
            </a:r>
            <a:endParaRPr lang="en-US" sz="2000" dirty="0"/>
          </a:p>
          <a:p>
            <a:r>
              <a:rPr lang="en-US" sz="2000" dirty="0" smtClean="0"/>
              <a:t>Explain why </a:t>
            </a:r>
            <a:r>
              <a:rPr lang="en-US" sz="2000" dirty="0" err="1" smtClean="0"/>
              <a:t>multiarea</a:t>
            </a:r>
            <a:r>
              <a:rPr lang="en-US" sz="2000" dirty="0" smtClean="0"/>
              <a:t> OSPF is used.</a:t>
            </a:r>
            <a:endParaRPr lang="en-US" sz="2000" dirty="0"/>
          </a:p>
          <a:p>
            <a:r>
              <a:rPr lang="en-US" sz="2000" dirty="0" smtClean="0"/>
              <a:t>Explain how </a:t>
            </a:r>
            <a:r>
              <a:rPr lang="en-US" sz="2000" dirty="0" err="1" smtClean="0"/>
              <a:t>multiarea</a:t>
            </a:r>
            <a:r>
              <a:rPr lang="en-US" sz="2000" dirty="0" smtClean="0"/>
              <a:t> OSPF uses link-state advertisements in order to maintain routing tables.</a:t>
            </a:r>
            <a:endParaRPr lang="en-US" sz="2000" dirty="0"/>
          </a:p>
          <a:p>
            <a:r>
              <a:rPr lang="en-US" sz="2000" dirty="0" smtClean="0"/>
              <a:t>Explain how OSPF established neighbor adjacencies in a </a:t>
            </a:r>
            <a:r>
              <a:rPr lang="en-US" sz="2000" dirty="0" err="1" smtClean="0"/>
              <a:t>multiarea</a:t>
            </a:r>
            <a:r>
              <a:rPr lang="en-US" sz="2000" dirty="0" smtClean="0"/>
              <a:t> OSPF implementation.</a:t>
            </a:r>
            <a:endParaRPr lang="en-US" sz="2000" dirty="0"/>
          </a:p>
          <a:p>
            <a:r>
              <a:rPr lang="en-US" sz="2000" dirty="0" smtClean="0"/>
              <a:t>Configure </a:t>
            </a:r>
            <a:r>
              <a:rPr lang="en-US" sz="2000" dirty="0" err="1" smtClean="0"/>
              <a:t>multiarea</a:t>
            </a:r>
            <a:r>
              <a:rPr lang="en-US" sz="2000" dirty="0" smtClean="0"/>
              <a:t> OSPFv2 in a routed network.</a:t>
            </a:r>
            <a:endParaRPr lang="en-US" sz="2000" dirty="0"/>
          </a:p>
          <a:p>
            <a:r>
              <a:rPr lang="en-US" sz="2000" dirty="0" smtClean="0"/>
              <a:t>Configure </a:t>
            </a:r>
            <a:r>
              <a:rPr lang="en-US" sz="2000" dirty="0" err="1" smtClean="0"/>
              <a:t>multiarea</a:t>
            </a:r>
            <a:r>
              <a:rPr lang="en-US" sz="2000" dirty="0" smtClean="0"/>
              <a:t> route summarization in a routed network.</a:t>
            </a:r>
          </a:p>
          <a:p>
            <a:r>
              <a:rPr lang="en-US" sz="2000" dirty="0" smtClean="0"/>
              <a:t>Verify </a:t>
            </a:r>
            <a:r>
              <a:rPr lang="en-US" sz="2000" dirty="0" err="1" smtClean="0"/>
              <a:t>multiarea</a:t>
            </a:r>
            <a:r>
              <a:rPr lang="en-US" sz="2000" dirty="0" smtClean="0"/>
              <a:t> OSPFv2 operations.</a:t>
            </a:r>
            <a:endParaRPr lang="en-US" sz="2000" dirty="0"/>
          </a:p>
          <a:p>
            <a:pPr marL="0" indent="0">
              <a:buNone/>
            </a:pPr>
            <a:endParaRPr lang="en-US" dirty="0" smtClean="0"/>
          </a:p>
        </p:txBody>
      </p:sp>
    </p:spTree>
    <p:extLst>
      <p:ext uri="{BB962C8B-B14F-4D97-AF65-F5344CB8AC3E}">
        <p14:creationId xmlns:p14="http://schemas.microsoft.com/office/powerpoint/2010/main" val="3699141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del árbol SPF</a:t>
            </a:r>
            <a:endParaRPr lang="es-ES" sz="2800"/>
          </a:p>
        </p:txBody>
      </p:sp>
      <p:pic>
        <p:nvPicPr>
          <p:cNvPr id="1027" name="Picture 3"/>
          <p:cNvPicPr>
            <a:picLocks noChangeAspect="1" noChangeArrowheads="1"/>
          </p:cNvPicPr>
          <p:nvPr/>
        </p:nvPicPr>
        <p:blipFill>
          <a:blip r:embed="rId3"/>
          <a:stretch>
            <a:fillRect/>
          </a:stretch>
        </p:blipFill>
        <p:spPr bwMode="auto">
          <a:xfrm>
            <a:off x="1700846" y="1644195"/>
            <a:ext cx="6145077" cy="485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107361"/>
      </p:ext>
    </p:extLst>
  </p:cSld>
  <p:clrMapOvr>
    <a:masterClrMapping/>
  </p:clrMapOvr>
  <p:transition spd="med">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6.1 </a:t>
            </a:r>
            <a:r>
              <a:rPr lang="en-US" sz="2400" dirty="0" err="1"/>
              <a:t>Multiarea</a:t>
            </a:r>
            <a:r>
              <a:rPr lang="en-US" sz="2400" dirty="0"/>
              <a:t> OSPF Operation</a:t>
            </a:r>
            <a:endParaRPr lang="en-US" sz="2400" dirty="0" smtClean="0">
              <a:solidFill>
                <a:schemeClr val="folHlink"/>
              </a:solidFill>
            </a:endParaRPr>
          </a:p>
        </p:txBody>
      </p:sp>
    </p:spTree>
    <p:extLst>
      <p:ext uri="{BB962C8B-B14F-4D97-AF65-F5344CB8AC3E}">
        <p14:creationId xmlns:p14="http://schemas.microsoft.com/office/powerpoint/2010/main" val="2705891975"/>
      </p:ext>
    </p:extLst>
  </p:cSld>
  <p:clrMapOvr>
    <a:masterClrMapping/>
  </p:clrMapOvr>
  <p:transition>
    <p:wipe dir="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5839" y="463097"/>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Single-Area OSPF</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10496" y="1550762"/>
            <a:ext cx="7940675" cy="2152424"/>
          </a:xfrm>
        </p:spPr>
        <p:txBody>
          <a:bodyPr/>
          <a:lstStyle/>
          <a:p>
            <a:pPr marL="0" indent="0">
              <a:buNone/>
            </a:pPr>
            <a:r>
              <a:rPr lang="en-CA" sz="2000" dirty="0"/>
              <a:t>Single-area OSPF is useful in smaller </a:t>
            </a:r>
            <a:r>
              <a:rPr lang="en-CA" sz="2000" dirty="0" smtClean="0"/>
              <a:t>networks. If an </a:t>
            </a:r>
            <a:r>
              <a:rPr lang="en-CA" sz="2000" dirty="0"/>
              <a:t>area becomes too big, the following issues must be </a:t>
            </a:r>
            <a:r>
              <a:rPr lang="en-CA" sz="2000" dirty="0" smtClean="0"/>
              <a:t>addressed:</a:t>
            </a:r>
            <a:endParaRPr lang="en-US" sz="2000" dirty="0"/>
          </a:p>
          <a:p>
            <a:pPr lvl="0"/>
            <a:r>
              <a:rPr lang="en-CA" sz="2000" dirty="0"/>
              <a:t>Large routing </a:t>
            </a:r>
            <a:r>
              <a:rPr lang="en-CA" sz="2000" dirty="0" smtClean="0"/>
              <a:t>table (no </a:t>
            </a:r>
            <a:r>
              <a:rPr lang="en-CA" sz="2000" dirty="0"/>
              <a:t>summarization by </a:t>
            </a:r>
            <a:r>
              <a:rPr lang="en-CA" sz="2000" dirty="0" smtClean="0"/>
              <a:t>default)</a:t>
            </a:r>
          </a:p>
          <a:p>
            <a:pPr lvl="0"/>
            <a:r>
              <a:rPr lang="en-CA" sz="2000" dirty="0" smtClean="0"/>
              <a:t>Large </a:t>
            </a:r>
            <a:r>
              <a:rPr lang="en-CA" sz="2000" dirty="0"/>
              <a:t>link-state database (LSDB) </a:t>
            </a:r>
            <a:endParaRPr lang="en-CA" sz="2000" dirty="0" smtClean="0"/>
          </a:p>
          <a:p>
            <a:pPr lvl="0"/>
            <a:r>
              <a:rPr lang="en-CA" sz="2000" dirty="0" smtClean="0"/>
              <a:t>Frequent </a:t>
            </a:r>
            <a:r>
              <a:rPr lang="en-CA" sz="2000" dirty="0"/>
              <a:t>SPF algorithm calculations  </a:t>
            </a:r>
            <a:endParaRPr lang="en-US" sz="2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88" y="3657600"/>
            <a:ext cx="6042709" cy="303552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75139464"/>
      </p:ext>
    </p:extLst>
  </p:cSld>
  <p:clrMapOvr>
    <a:masterClrMapping/>
  </p:clrMapOvr>
  <p:transition spd="med">
    <p:wipe dir="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22548" y="477611"/>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Multiarea OSPF</a:t>
            </a:r>
            <a:endParaRPr lang="en-US" dirty="0" smtClean="0">
              <a:solidFill>
                <a:schemeClr val="accent5">
                  <a:lumMod val="75000"/>
                </a:schemeClr>
              </a:solidFill>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3" y="2445801"/>
            <a:ext cx="6691086" cy="414700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624116" y="1508121"/>
            <a:ext cx="7864720" cy="923330"/>
          </a:xfrm>
          <a:prstGeom prst="rect">
            <a:avLst/>
          </a:prstGeom>
        </p:spPr>
        <p:txBody>
          <a:bodyPr wrap="square">
            <a:spAutoFit/>
          </a:bodyPr>
          <a:lstStyle/>
          <a:p>
            <a:pPr eaLnBrk="0" fontAlgn="base" hangingPunct="0">
              <a:lnSpc>
                <a:spcPct val="90000"/>
              </a:lnSpc>
              <a:spcBef>
                <a:spcPct val="0"/>
              </a:spcBef>
              <a:spcAft>
                <a:spcPct val="0"/>
              </a:spcAft>
            </a:pPr>
            <a:r>
              <a:rPr lang="en-US" sz="2000" dirty="0">
                <a:solidFill>
                  <a:srgbClr val="000000"/>
                </a:solidFill>
              </a:rPr>
              <a:t>Multiarea OSPF requires a hierarchical network </a:t>
            </a:r>
            <a:r>
              <a:rPr lang="en-US" sz="2000" dirty="0">
                <a:solidFill>
                  <a:srgbClr val="000000"/>
                </a:solidFill>
              </a:rPr>
              <a:t>design and the</a:t>
            </a:r>
            <a:r>
              <a:rPr lang="en-US" sz="2000" dirty="0">
                <a:solidFill>
                  <a:srgbClr val="000000"/>
                </a:solidFill>
              </a:rPr>
              <a:t> </a:t>
            </a:r>
            <a:r>
              <a:rPr lang="en-US" sz="2000" dirty="0">
                <a:solidFill>
                  <a:srgbClr val="000000"/>
                </a:solidFill>
              </a:rPr>
              <a:t>main </a:t>
            </a:r>
            <a:r>
              <a:rPr lang="en-US" sz="2000" dirty="0">
                <a:solidFill>
                  <a:srgbClr val="000000"/>
                </a:solidFill>
              </a:rPr>
              <a:t>area is called the backbone </a:t>
            </a:r>
            <a:r>
              <a:rPr lang="en-US" sz="2000" dirty="0">
                <a:solidFill>
                  <a:srgbClr val="000000"/>
                </a:solidFill>
              </a:rPr>
              <a:t>area, or area 0, </a:t>
            </a:r>
            <a:r>
              <a:rPr lang="en-US" sz="2000" dirty="0">
                <a:solidFill>
                  <a:srgbClr val="000000"/>
                </a:solidFill>
              </a:rPr>
              <a:t>and all other areas must connect to the backbone area</a:t>
            </a:r>
            <a:r>
              <a:rPr lang="en-US" sz="2000" dirty="0">
                <a:solidFill>
                  <a:srgbClr val="000000"/>
                </a:solidFill>
              </a:rPr>
              <a:t>.</a:t>
            </a:r>
            <a:endParaRPr lang="en-US" sz="2000" dirty="0">
              <a:solidFill>
                <a:srgbClr val="000000"/>
              </a:solidFill>
            </a:endParaRPr>
          </a:p>
        </p:txBody>
      </p:sp>
    </p:spTree>
    <p:extLst>
      <p:ext uri="{BB962C8B-B14F-4D97-AF65-F5344CB8AC3E}">
        <p14:creationId xmlns:p14="http://schemas.microsoft.com/office/powerpoint/2010/main" val="3282129295"/>
      </p:ext>
    </p:extLst>
  </p:cSld>
  <p:clrMapOvr>
    <a:masterClrMapping/>
  </p:clrMapOvr>
  <p:transition spd="med">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7782" y="477611"/>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OSPF Two-Layer Area Hierarchy</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435429" y="1582057"/>
            <a:ext cx="8302171" cy="4369481"/>
          </a:xfrm>
        </p:spPr>
        <p:txBody>
          <a:bodyPr/>
          <a:lstStyle/>
          <a:p>
            <a:pPr marL="0" indent="0">
              <a:buNone/>
            </a:pPr>
            <a:r>
              <a:rPr lang="en-US" sz="2000" dirty="0"/>
              <a:t>Multiarea OSPF is implemented in a two-layer </a:t>
            </a:r>
            <a:r>
              <a:rPr lang="en-US" sz="2000" dirty="0" smtClean="0"/>
              <a:t>area hierarchy:</a:t>
            </a:r>
          </a:p>
          <a:p>
            <a:pPr marL="800100" lvl="1" indent="-342900">
              <a:buFont typeface="Wingdings" pitchFamily="2" charset="2"/>
              <a:buChar char="§"/>
            </a:pPr>
            <a:r>
              <a:rPr lang="en-US" b="1" dirty="0" smtClean="0"/>
              <a:t>Backbone (transit</a:t>
            </a:r>
            <a:r>
              <a:rPr lang="en-US" b="1" dirty="0"/>
              <a:t>) </a:t>
            </a:r>
            <a:r>
              <a:rPr lang="en-US" b="1" dirty="0" smtClean="0"/>
              <a:t>area</a:t>
            </a:r>
            <a:r>
              <a:rPr lang="en-US" dirty="0" smtClean="0"/>
              <a:t> </a:t>
            </a:r>
          </a:p>
          <a:p>
            <a:pPr marL="1020762" lvl="2" indent="-342900">
              <a:buFont typeface="Wingdings" panose="05000000000000000000" pitchFamily="2" charset="2"/>
              <a:buChar char="§"/>
            </a:pPr>
            <a:r>
              <a:rPr lang="en-US" dirty="0"/>
              <a:t>Area whose primary function is the fast and efficient movement of IP packets. </a:t>
            </a:r>
          </a:p>
          <a:p>
            <a:pPr marL="1020762" lvl="2" indent="-342900">
              <a:buFont typeface="Wingdings" panose="05000000000000000000" pitchFamily="2" charset="2"/>
              <a:buChar char="§"/>
            </a:pPr>
            <a:r>
              <a:rPr lang="en-US" dirty="0" smtClean="0"/>
              <a:t>Interconnects </a:t>
            </a:r>
            <a:r>
              <a:rPr lang="en-US" dirty="0"/>
              <a:t>with other OSPF area </a:t>
            </a:r>
            <a:r>
              <a:rPr lang="en-US" dirty="0" smtClean="0"/>
              <a:t>types.</a:t>
            </a:r>
            <a:endParaRPr lang="en-US" dirty="0"/>
          </a:p>
          <a:p>
            <a:pPr marL="1020762" lvl="2" indent="-342900">
              <a:buFont typeface="Wingdings" panose="05000000000000000000" pitchFamily="2" charset="2"/>
              <a:buChar char="§"/>
            </a:pPr>
            <a:r>
              <a:rPr lang="en-US" dirty="0"/>
              <a:t>Called OSPF area </a:t>
            </a:r>
            <a:r>
              <a:rPr lang="en-US" dirty="0" smtClean="0"/>
              <a:t>0, to which </a:t>
            </a:r>
            <a:r>
              <a:rPr lang="en-US" dirty="0"/>
              <a:t>all other areas directly </a:t>
            </a:r>
            <a:r>
              <a:rPr lang="en-US" dirty="0" smtClean="0"/>
              <a:t>connect.</a:t>
            </a:r>
            <a:endParaRPr lang="en-US" dirty="0"/>
          </a:p>
          <a:p>
            <a:pPr marL="685800" lvl="1" indent="-342900">
              <a:buFont typeface="Wingdings" pitchFamily="2" charset="2"/>
              <a:buChar char="§"/>
            </a:pPr>
            <a:r>
              <a:rPr lang="en-US" b="1" dirty="0" smtClean="0"/>
              <a:t>Regular (</a:t>
            </a:r>
            <a:r>
              <a:rPr lang="en-US" b="1" dirty="0" err="1" smtClean="0"/>
              <a:t>nonbackbone</a:t>
            </a:r>
            <a:r>
              <a:rPr lang="en-US" b="1" dirty="0"/>
              <a:t>) </a:t>
            </a:r>
            <a:r>
              <a:rPr lang="en-US" b="1" dirty="0" smtClean="0"/>
              <a:t>area</a:t>
            </a:r>
            <a:endParaRPr lang="en-US" dirty="0" smtClean="0"/>
          </a:p>
          <a:p>
            <a:pPr marL="1025525" lvl="2" indent="-342900">
              <a:buFont typeface="Wingdings" panose="05000000000000000000" pitchFamily="2" charset="2"/>
              <a:buChar char="§"/>
            </a:pPr>
            <a:r>
              <a:rPr lang="en-US" dirty="0" smtClean="0"/>
              <a:t>Connects </a:t>
            </a:r>
            <a:r>
              <a:rPr lang="en-US" dirty="0"/>
              <a:t>users and </a:t>
            </a:r>
            <a:r>
              <a:rPr lang="en-US" dirty="0" smtClean="0"/>
              <a:t>resources.</a:t>
            </a:r>
            <a:endParaRPr lang="en-US" dirty="0"/>
          </a:p>
          <a:p>
            <a:pPr marL="1025525" lvl="2" indent="-342900">
              <a:buFont typeface="Wingdings" panose="05000000000000000000" pitchFamily="2" charset="2"/>
              <a:buChar char="§"/>
            </a:pPr>
            <a:r>
              <a:rPr lang="en-US" dirty="0"/>
              <a:t>A</a:t>
            </a:r>
            <a:r>
              <a:rPr lang="en-US" dirty="0" smtClean="0"/>
              <a:t> </a:t>
            </a:r>
            <a:r>
              <a:rPr lang="en-US" dirty="0"/>
              <a:t>regular area does not allow traffic from another area to use its links to reach other </a:t>
            </a:r>
            <a:r>
              <a:rPr lang="en-US" dirty="0" smtClean="0"/>
              <a:t>areas.</a:t>
            </a:r>
            <a:endParaRPr lang="en-US" dirty="0"/>
          </a:p>
          <a:p>
            <a:pPr lvl="1"/>
            <a:endParaRPr lang="en-US" dirty="0" smtClean="0"/>
          </a:p>
        </p:txBody>
      </p:sp>
    </p:spTree>
    <p:extLst>
      <p:ext uri="{BB962C8B-B14F-4D97-AF65-F5344CB8AC3E}">
        <p14:creationId xmlns:p14="http://schemas.microsoft.com/office/powerpoint/2010/main" val="3184338361"/>
      </p:ext>
    </p:extLst>
  </p:cSld>
  <p:clrMapOvr>
    <a:masterClrMapping/>
  </p:clrMapOvr>
  <p:transition spd="med">
    <p:wipe dir="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5723" y="507659"/>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Types of OSPF Routers</a:t>
            </a:r>
            <a:endParaRPr lang="en-US" dirty="0" smtClean="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637" y="1887832"/>
            <a:ext cx="6585764" cy="44113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0456591"/>
      </p:ext>
    </p:extLst>
  </p:cSld>
  <p:clrMapOvr>
    <a:masterClrMapping/>
  </p:clrMapOvr>
  <p:transition spd="med">
    <p:wipe dir="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5723" y="507659"/>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Types of OSPF Routers (cont.)</a:t>
            </a:r>
            <a:endParaRPr lang="en-US" dirty="0" smtClean="0">
              <a:solidFill>
                <a:schemeClr val="accent5">
                  <a:lumMod val="75000"/>
                </a:schemeClr>
              </a:solidFill>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627" y="1951885"/>
            <a:ext cx="6679630" cy="43473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11229754"/>
      </p:ext>
    </p:extLst>
  </p:cSld>
  <p:clrMapOvr>
    <a:masterClrMapping/>
  </p:clrMapOvr>
  <p:transition spd="med">
    <p:wipe dir="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Types of OSPF Routers (cont.)</a:t>
            </a:r>
            <a:endParaRPr lang="en-US" dirty="0" smtClean="0">
              <a:solidFill>
                <a:schemeClr val="accent5">
                  <a:lumMod val="75000"/>
                </a:schemeClr>
              </a:solidFill>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95" y="1828800"/>
            <a:ext cx="6742011" cy="45865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24041828"/>
      </p:ext>
    </p:extLst>
  </p:cSld>
  <p:clrMapOvr>
    <a:masterClrMapping/>
  </p:clrMapOvr>
  <p:transition spd="med">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Why Multiarea OSPF?</a:t>
            </a:r>
            <a:r>
              <a:rPr lang="en-US" dirty="0" smtClean="0"/>
              <a:t/>
            </a:r>
            <a:br>
              <a:rPr lang="en-US" dirty="0" smtClean="0"/>
            </a:br>
            <a:r>
              <a:rPr lang="en-US" dirty="0" smtClean="0"/>
              <a:t>Types of OSPF Routers (cont.)</a:t>
            </a:r>
            <a:endParaRPr lang="en-US" dirty="0" smtClean="0">
              <a:solidFill>
                <a:schemeClr val="accent5">
                  <a:lumMod val="75000"/>
                </a:schemeClr>
              </a:solidFill>
              <a:cs typeface="Arial"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73" y="1845056"/>
            <a:ext cx="6970770" cy="46863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57734612"/>
      </p:ext>
    </p:extLst>
  </p:cSld>
  <p:clrMapOvr>
    <a:masterClrMapping/>
  </p:clrMapOvr>
  <p:transition spd="med">
    <p:wipe dir="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Types</a:t>
            </a:r>
            <a:endParaRPr lang="en-US" dirty="0" smtClean="0">
              <a:solidFill>
                <a:schemeClr val="accent5">
                  <a:lumMod val="75000"/>
                </a:schemeClr>
              </a:solidFill>
              <a:cs typeface="Arial" pitchFamily="34" charset="0"/>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67"/>
          <a:stretch/>
        </p:blipFill>
        <p:spPr bwMode="auto">
          <a:xfrm>
            <a:off x="630714" y="1754640"/>
            <a:ext cx="7808436" cy="3441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01486" y="5529943"/>
            <a:ext cx="7505970" cy="424732"/>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dirty="0">
                <a:solidFill>
                  <a:srgbClr val="000000"/>
                </a:solidFill>
              </a:rPr>
              <a:t>Most common and covered in this course  –  1 thru 5</a:t>
            </a:r>
            <a:endParaRPr lang="en-US" sz="2400" dirty="0">
              <a:solidFill>
                <a:srgbClr val="000000"/>
              </a:solidFill>
            </a:endParaRPr>
          </a:p>
        </p:txBody>
      </p:sp>
    </p:spTree>
    <p:extLst>
      <p:ext uri="{BB962C8B-B14F-4D97-AF65-F5344CB8AC3E}">
        <p14:creationId xmlns:p14="http://schemas.microsoft.com/office/powerpoint/2010/main" val="969587577"/>
      </p:ext>
    </p:extLst>
  </p:cSld>
  <p:clrMapOvr>
    <a:masterClrMapping/>
  </p:clrMapOvr>
  <p:transition spd="med">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3607" y="476885"/>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 1</a:t>
            </a:r>
            <a:endParaRPr lang="en-US" dirty="0" smtClean="0">
              <a:solidFill>
                <a:schemeClr val="accent5">
                  <a:lumMod val="75000"/>
                </a:schemeClr>
              </a:solidFill>
              <a:cs typeface="Arial" pitchFamily="34" charset="0"/>
            </a:endParaRP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622" y="1676400"/>
            <a:ext cx="5675144" cy="48463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4984999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Armado del árbol SPF</a:t>
            </a:r>
            <a:endParaRPr lang="es-ES" sz="2800"/>
          </a:p>
        </p:txBody>
      </p:sp>
      <p:pic>
        <p:nvPicPr>
          <p:cNvPr id="1026" name="Picture 2"/>
          <p:cNvPicPr>
            <a:picLocks noChangeAspect="1" noChangeArrowheads="1"/>
          </p:cNvPicPr>
          <p:nvPr/>
        </p:nvPicPr>
        <p:blipFill>
          <a:blip r:embed="rId3"/>
          <a:srcRect b="5317"/>
          <a:stretch>
            <a:fillRect/>
          </a:stretch>
        </p:blipFill>
        <p:spPr bwMode="auto">
          <a:xfrm>
            <a:off x="1139412" y="1625600"/>
            <a:ext cx="6883200" cy="460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321925"/>
      </p:ext>
    </p:extLst>
  </p:cSld>
  <p:clrMapOvr>
    <a:masterClrMapping/>
  </p:clrMapOvr>
  <p:transition spd="med">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6885" y="446405"/>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 2</a:t>
            </a:r>
            <a:endParaRPr lang="en-US" dirty="0" smtClean="0">
              <a:solidFill>
                <a:schemeClr val="accent5">
                  <a:lumMod val="75000"/>
                </a:schemeClr>
              </a:solidFill>
              <a:cs typeface="Arial" pitchFamily="34" charset="0"/>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625" y="1611676"/>
            <a:ext cx="5624013" cy="48958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1860538"/>
      </p:ext>
    </p:extLst>
  </p:cSld>
  <p:clrMapOvr>
    <a:masterClrMapping/>
  </p:clrMapOvr>
  <p:transition spd="med">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15925" y="507365"/>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 3</a:t>
            </a:r>
            <a:endParaRPr lang="en-US" dirty="0" smtClean="0">
              <a:solidFill>
                <a:schemeClr val="accent5">
                  <a:lumMod val="75000"/>
                </a:schemeClr>
              </a:solidFill>
              <a:cs typeface="Arial"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906" y="1623060"/>
            <a:ext cx="5896874" cy="48082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59144018"/>
      </p:ext>
    </p:extLst>
  </p:cSld>
  <p:clrMapOvr>
    <a:masterClrMapping/>
  </p:clrMapOvr>
  <p:transition spd="med">
    <p:wipe dir="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46405" y="507365"/>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 4</a:t>
            </a:r>
            <a:endParaRPr lang="en-US" dirty="0" smtClean="0">
              <a:solidFill>
                <a:schemeClr val="accent5">
                  <a:lumMod val="75000"/>
                </a:schemeClr>
              </a:solidFill>
              <a:cs typeface="Arial"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878" y="1577114"/>
            <a:ext cx="5847962" cy="49608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45969116"/>
      </p:ext>
    </p:extLst>
  </p:cSld>
  <p:clrMapOvr>
    <a:masterClrMapping/>
  </p:clrMapOvr>
  <p:transition spd="med">
    <p:wipe dir="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2125" y="464337"/>
            <a:ext cx="8456613" cy="871538"/>
          </a:xfrm>
        </p:spPr>
        <p:txBody>
          <a:bodyPr/>
          <a:lstStyle/>
          <a:p>
            <a:pPr eaLnBrk="1" hangingPunct="1">
              <a:defRPr/>
            </a:pPr>
            <a:r>
              <a:rPr lang="en-US" sz="1800" dirty="0" smtClean="0"/>
              <a:t>Multiarea OSPF LSA Operation</a:t>
            </a:r>
            <a:r>
              <a:rPr lang="en-US" dirty="0" smtClean="0"/>
              <a:t/>
            </a:r>
            <a:br>
              <a:rPr lang="en-US" dirty="0" smtClean="0"/>
            </a:br>
            <a:r>
              <a:rPr lang="en-US" dirty="0" smtClean="0"/>
              <a:t>OSPF LSA Type 5</a:t>
            </a:r>
            <a:endParaRPr lang="en-US" dirty="0" smtClean="0">
              <a:solidFill>
                <a:schemeClr val="accent5">
                  <a:lumMod val="75000"/>
                </a:schemeClr>
              </a:solidFill>
              <a:cs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476" y="1635519"/>
            <a:ext cx="6033323" cy="50395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83235244"/>
      </p:ext>
    </p:extLst>
  </p:cSld>
  <p:clrMapOvr>
    <a:masterClrMapping/>
  </p:clrMapOvr>
  <p:transition spd="med">
    <p:wipe dir="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OSPF Routing Tables and Route Types</a:t>
            </a:r>
            <a:r>
              <a:rPr lang="en-US" dirty="0" smtClean="0"/>
              <a:t/>
            </a:r>
            <a:br>
              <a:rPr lang="en-US" dirty="0" smtClean="0"/>
            </a:br>
            <a:r>
              <a:rPr lang="en-US" dirty="0" smtClean="0"/>
              <a:t>OSPF Routing Table Entries</a:t>
            </a:r>
            <a:endParaRPr lang="en-US" dirty="0" smtClean="0">
              <a:solidFill>
                <a:schemeClr val="accent5">
                  <a:lumMod val="75000"/>
                </a:schemeClr>
              </a:solidFill>
              <a:cs typeface="Arial"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844" y="1718697"/>
            <a:ext cx="5161869" cy="4614916"/>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368072" y="1718697"/>
            <a:ext cx="3222171" cy="4108817"/>
          </a:xfrm>
          <a:prstGeom prst="rect">
            <a:avLst/>
          </a:prstGeom>
          <a:noFill/>
        </p:spPr>
        <p:txBody>
          <a:bodyPr wrap="square" rtlCol="0">
            <a:spAutoFit/>
          </a:bodyPr>
          <a:lstStyle/>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a:t>
            </a:r>
            <a:r>
              <a:rPr lang="en-US" sz="2000" dirty="0">
                <a:solidFill>
                  <a:srgbClr val="000000"/>
                </a:solidFill>
              </a:rPr>
              <a:t> – Router (type 1) and network (type 2) LSAs describe the details within an area (the route is intra-area).</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 IA</a:t>
            </a:r>
            <a:r>
              <a:rPr lang="en-US" sz="2000" dirty="0">
                <a:solidFill>
                  <a:srgbClr val="000000"/>
                </a:solidFill>
              </a:rPr>
              <a:t> – Summary LSAs appear in the routing table as IA (interarea routes)</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 E1</a:t>
            </a:r>
            <a:r>
              <a:rPr lang="en-US" sz="2000" dirty="0">
                <a:solidFill>
                  <a:srgbClr val="000000"/>
                </a:solidFill>
              </a:rPr>
              <a:t> or </a:t>
            </a:r>
            <a:r>
              <a:rPr lang="en-US" sz="2000" b="1" dirty="0">
                <a:solidFill>
                  <a:srgbClr val="000000"/>
                </a:solidFill>
              </a:rPr>
              <a:t>OE 2</a:t>
            </a:r>
            <a:r>
              <a:rPr lang="en-US" sz="2000" dirty="0">
                <a:solidFill>
                  <a:srgbClr val="000000"/>
                </a:solidFill>
              </a:rPr>
              <a:t> – External LSAs external type 1 (E1) or external type 2 (E2) routes</a:t>
            </a:r>
          </a:p>
        </p:txBody>
      </p:sp>
    </p:spTree>
    <p:extLst>
      <p:ext uri="{BB962C8B-B14F-4D97-AF65-F5344CB8AC3E}">
        <p14:creationId xmlns:p14="http://schemas.microsoft.com/office/powerpoint/2010/main" val="501681645"/>
      </p:ext>
    </p:extLst>
  </p:cSld>
  <p:clrMapOvr>
    <a:masterClrMapping/>
  </p:clrMapOvr>
  <p:transition spd="med">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OSPF Routing Tables and Route Types</a:t>
            </a:r>
            <a:r>
              <a:rPr lang="en-US" dirty="0" smtClean="0"/>
              <a:t/>
            </a:r>
            <a:br>
              <a:rPr lang="en-US" dirty="0" smtClean="0"/>
            </a:br>
            <a:r>
              <a:rPr lang="en-US" dirty="0" smtClean="0"/>
              <a:t>OSPF Routing Table Entries (cont.)</a:t>
            </a:r>
            <a:endParaRPr lang="en-US" dirty="0" smtClean="0">
              <a:solidFill>
                <a:schemeClr val="accent5">
                  <a:lumMod val="75000"/>
                </a:schemeClr>
              </a:solidFill>
              <a:cs typeface="Arial" pitchFamily="34" charset="0"/>
            </a:endParaRPr>
          </a:p>
        </p:txBody>
      </p:sp>
      <p:sp>
        <p:nvSpPr>
          <p:cNvPr id="3" name="TextBox 2"/>
          <p:cNvSpPr txBox="1"/>
          <p:nvPr/>
        </p:nvSpPr>
        <p:spPr>
          <a:xfrm>
            <a:off x="420914" y="1787982"/>
            <a:ext cx="3222171" cy="4108817"/>
          </a:xfrm>
          <a:prstGeom prst="rect">
            <a:avLst/>
          </a:prstGeom>
          <a:noFill/>
        </p:spPr>
        <p:txBody>
          <a:bodyPr wrap="square" rtlCol="0">
            <a:spAutoFit/>
          </a:bodyPr>
          <a:lstStyle/>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 </a:t>
            </a:r>
            <a:r>
              <a:rPr lang="en-US" sz="2000" dirty="0">
                <a:solidFill>
                  <a:srgbClr val="000000"/>
                </a:solidFill>
              </a:rPr>
              <a:t>– Router (type 1) and network (type 2) LSAs describe the details within an area (the route is intra-area)</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 IA </a:t>
            </a:r>
            <a:r>
              <a:rPr lang="en-US" sz="2000" dirty="0">
                <a:solidFill>
                  <a:srgbClr val="000000"/>
                </a:solidFill>
              </a:rPr>
              <a:t>– Summary LSAs appear in the routing table as IA (interarea routes)</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b="1" dirty="0">
                <a:solidFill>
                  <a:srgbClr val="000000"/>
                </a:solidFill>
              </a:rPr>
              <a:t>O E1</a:t>
            </a:r>
            <a:r>
              <a:rPr lang="en-US" sz="2000" dirty="0">
                <a:solidFill>
                  <a:srgbClr val="000000"/>
                </a:solidFill>
              </a:rPr>
              <a:t> or </a:t>
            </a:r>
            <a:r>
              <a:rPr lang="en-US" sz="2000" b="1" dirty="0">
                <a:solidFill>
                  <a:srgbClr val="000000"/>
                </a:solidFill>
              </a:rPr>
              <a:t>OE 2</a:t>
            </a:r>
            <a:r>
              <a:rPr lang="en-US" sz="2000" dirty="0">
                <a:solidFill>
                  <a:srgbClr val="000000"/>
                </a:solidFill>
              </a:rPr>
              <a:t> – External LSAs external type 1 (E1) or external type 2 (E2) routes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085" y="1512209"/>
            <a:ext cx="5330649" cy="4949889"/>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27407405"/>
      </p:ext>
    </p:extLst>
  </p:cSld>
  <p:clrMapOvr>
    <a:masterClrMapping/>
  </p:clrMapOvr>
  <p:transition spd="med">
    <p:wipe dir="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00685" y="544935"/>
            <a:ext cx="8456613" cy="871538"/>
          </a:xfrm>
        </p:spPr>
        <p:txBody>
          <a:bodyPr/>
          <a:lstStyle/>
          <a:p>
            <a:pPr eaLnBrk="1" hangingPunct="1">
              <a:defRPr/>
            </a:pPr>
            <a:r>
              <a:rPr lang="en-US" sz="1800" dirty="0" smtClean="0"/>
              <a:t>OSPF Routing Tables and Route Types</a:t>
            </a:r>
            <a:r>
              <a:rPr lang="en-US" dirty="0" smtClean="0"/>
              <a:t/>
            </a:r>
            <a:br>
              <a:rPr lang="en-US" dirty="0" smtClean="0"/>
            </a:br>
            <a:r>
              <a:rPr lang="en-US" dirty="0" smtClean="0"/>
              <a:t>OSPF Route Calculation</a:t>
            </a:r>
            <a:endParaRPr lang="en-US" dirty="0" smtClean="0">
              <a:solidFill>
                <a:schemeClr val="accent5">
                  <a:lumMod val="75000"/>
                </a:schemeClr>
              </a:solidFill>
              <a:cs typeface="Arial" pitchFamily="34"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662" y="1675069"/>
            <a:ext cx="5419338" cy="4458383"/>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191097" y="1675069"/>
            <a:ext cx="3568105" cy="4801314"/>
          </a:xfrm>
          <a:prstGeom prst="rect">
            <a:avLst/>
          </a:prstGeom>
        </p:spPr>
        <p:txBody>
          <a:bodyPr wrap="square">
            <a:spAutoFit/>
          </a:bodyPr>
          <a:lstStyle/>
          <a:p>
            <a:pPr marL="347663" indent="-347663" eaLnBrk="0" fontAlgn="base" hangingPunct="0">
              <a:lnSpc>
                <a:spcPct val="90000"/>
              </a:lnSpc>
              <a:spcBef>
                <a:spcPct val="0"/>
              </a:spcBef>
              <a:spcAft>
                <a:spcPct val="0"/>
              </a:spcAft>
              <a:buFontTx/>
              <a:buAutoNum type="arabicPeriod"/>
              <a:tabLst>
                <a:tab pos="231775" algn="l"/>
              </a:tabLst>
            </a:pPr>
            <a:r>
              <a:rPr lang="en-US" sz="2000" dirty="0">
                <a:solidFill>
                  <a:srgbClr val="000000"/>
                </a:solidFill>
              </a:rPr>
              <a:t>All </a:t>
            </a:r>
            <a:r>
              <a:rPr lang="en-US" sz="2000" dirty="0">
                <a:solidFill>
                  <a:srgbClr val="000000"/>
                </a:solidFill>
              </a:rPr>
              <a:t>routers calculate the best paths to destinations within their area (intra-area) and add these entries to the routing table. </a:t>
            </a:r>
            <a:endParaRPr lang="en-US" sz="2000" dirty="0">
              <a:solidFill>
                <a:srgbClr val="000000"/>
              </a:solidFill>
            </a:endParaRPr>
          </a:p>
          <a:p>
            <a:pPr marL="347663" indent="-347663" eaLnBrk="0" fontAlgn="base" hangingPunct="0">
              <a:lnSpc>
                <a:spcPct val="90000"/>
              </a:lnSpc>
              <a:spcBef>
                <a:spcPct val="0"/>
              </a:spcBef>
              <a:spcAft>
                <a:spcPct val="0"/>
              </a:spcAft>
              <a:buFontTx/>
              <a:buAutoNum type="arabicPeriod"/>
              <a:tabLst>
                <a:tab pos="231775" algn="l"/>
              </a:tabLst>
            </a:pPr>
            <a:r>
              <a:rPr lang="en-US" sz="2000" dirty="0">
                <a:solidFill>
                  <a:srgbClr val="000000"/>
                </a:solidFill>
              </a:rPr>
              <a:t>All </a:t>
            </a:r>
            <a:r>
              <a:rPr lang="en-US" sz="2000" dirty="0">
                <a:solidFill>
                  <a:srgbClr val="000000"/>
                </a:solidFill>
              </a:rPr>
              <a:t>routers calculate the best paths to the other areas within the </a:t>
            </a:r>
            <a:r>
              <a:rPr lang="en-US" sz="2000" dirty="0">
                <a:solidFill>
                  <a:srgbClr val="000000"/>
                </a:solidFill>
              </a:rPr>
              <a:t>internetwork (interarea) or </a:t>
            </a:r>
            <a:r>
              <a:rPr lang="en-US" sz="2000" dirty="0">
                <a:solidFill>
                  <a:srgbClr val="000000"/>
                </a:solidFill>
              </a:rPr>
              <a:t>type 3 and type 4 </a:t>
            </a:r>
            <a:r>
              <a:rPr lang="en-US" sz="2000" dirty="0">
                <a:solidFill>
                  <a:srgbClr val="000000"/>
                </a:solidFill>
              </a:rPr>
              <a:t>LSAs.</a:t>
            </a:r>
          </a:p>
          <a:p>
            <a:pPr marL="347663" indent="-347663" eaLnBrk="0" fontAlgn="base" hangingPunct="0">
              <a:lnSpc>
                <a:spcPct val="90000"/>
              </a:lnSpc>
              <a:spcBef>
                <a:spcPct val="0"/>
              </a:spcBef>
              <a:spcAft>
                <a:spcPct val="0"/>
              </a:spcAft>
              <a:buFontTx/>
              <a:buAutoNum type="arabicPeriod"/>
              <a:tabLst>
                <a:tab pos="231775" algn="l"/>
              </a:tabLst>
            </a:pPr>
            <a:r>
              <a:rPr lang="en-US" sz="2000" dirty="0">
                <a:solidFill>
                  <a:srgbClr val="000000"/>
                </a:solidFill>
              </a:rPr>
              <a:t>All </a:t>
            </a:r>
            <a:r>
              <a:rPr lang="en-US" sz="2000" dirty="0">
                <a:solidFill>
                  <a:srgbClr val="000000"/>
                </a:solidFill>
              </a:rPr>
              <a:t>routers </a:t>
            </a:r>
            <a:r>
              <a:rPr lang="en-US" sz="2000" dirty="0">
                <a:solidFill>
                  <a:srgbClr val="000000"/>
                </a:solidFill>
              </a:rPr>
              <a:t>calculate </a:t>
            </a:r>
            <a:r>
              <a:rPr lang="en-US" sz="2000" dirty="0">
                <a:solidFill>
                  <a:srgbClr val="000000"/>
                </a:solidFill>
              </a:rPr>
              <a:t>the best paths to the external autonomous system (type 5) </a:t>
            </a:r>
            <a:r>
              <a:rPr lang="en-US" sz="2000" dirty="0">
                <a:solidFill>
                  <a:srgbClr val="000000"/>
                </a:solidFill>
              </a:rPr>
              <a:t>destinations. These </a:t>
            </a:r>
            <a:r>
              <a:rPr lang="en-US" sz="2000" dirty="0">
                <a:solidFill>
                  <a:srgbClr val="000000"/>
                </a:solidFill>
              </a:rPr>
              <a:t>are noted with either an O E1 or an O E2 route </a:t>
            </a:r>
            <a:r>
              <a:rPr lang="en-US" sz="2000" dirty="0">
                <a:solidFill>
                  <a:srgbClr val="000000"/>
                </a:solidFill>
              </a:rPr>
              <a:t>designator</a:t>
            </a:r>
            <a:r>
              <a:rPr lang="en-US" sz="2000" dirty="0">
                <a:solidFill>
                  <a:srgbClr val="000000"/>
                </a:solidFill>
              </a:rPr>
              <a:t>.</a:t>
            </a:r>
          </a:p>
        </p:txBody>
      </p:sp>
    </p:spTree>
    <p:extLst>
      <p:ext uri="{BB962C8B-B14F-4D97-AF65-F5344CB8AC3E}">
        <p14:creationId xmlns:p14="http://schemas.microsoft.com/office/powerpoint/2010/main" val="2037940851"/>
      </p:ext>
    </p:extLst>
  </p:cSld>
  <p:clrMapOvr>
    <a:masterClrMapping/>
  </p:clrMapOvr>
  <p:transition spd="med">
    <p:wipe dir="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smtClean="0"/>
              <a:t>6.2 </a:t>
            </a:r>
            <a:r>
              <a:rPr lang="en-US" sz="2400" dirty="0"/>
              <a:t>Configuring </a:t>
            </a:r>
            <a:r>
              <a:rPr lang="en-US" sz="2400" dirty="0" err="1"/>
              <a:t>Multiarea</a:t>
            </a:r>
            <a:r>
              <a:rPr lang="en-US" sz="2400" dirty="0"/>
              <a:t> OSPF</a:t>
            </a:r>
            <a:endParaRPr lang="en-US" sz="2400" dirty="0" smtClean="0">
              <a:solidFill>
                <a:schemeClr val="folHlink"/>
              </a:solidFill>
            </a:endParaRPr>
          </a:p>
        </p:txBody>
      </p:sp>
    </p:spTree>
    <p:extLst>
      <p:ext uri="{BB962C8B-B14F-4D97-AF65-F5344CB8AC3E}">
        <p14:creationId xmlns:p14="http://schemas.microsoft.com/office/powerpoint/2010/main" val="803008623"/>
      </p:ext>
    </p:extLst>
  </p:cSld>
  <p:clrMapOvr>
    <a:masterClrMapping/>
  </p:clrMapOvr>
  <p:transition>
    <p:wipe dir="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70205" y="446405"/>
            <a:ext cx="8456613" cy="871538"/>
          </a:xfrm>
        </p:spPr>
        <p:txBody>
          <a:bodyPr/>
          <a:lstStyle/>
          <a:p>
            <a:pPr eaLnBrk="1" hangingPunct="1">
              <a:defRPr/>
            </a:pPr>
            <a:r>
              <a:rPr lang="en-US" sz="1800" dirty="0" smtClean="0"/>
              <a:t>Configuring Multiarea OSPF</a:t>
            </a:r>
            <a:br>
              <a:rPr lang="en-US" sz="1800" dirty="0" smtClean="0"/>
            </a:br>
            <a:r>
              <a:rPr lang="en-US" dirty="0" smtClean="0"/>
              <a:t>Implementing Multiarea OSPF</a:t>
            </a:r>
            <a:endParaRPr lang="en-US" dirty="0" smtClean="0">
              <a:solidFill>
                <a:schemeClr val="accent5">
                  <a:lumMod val="75000"/>
                </a:schemeClr>
              </a:solidFill>
              <a:cs typeface="Arial"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86" y="2002971"/>
            <a:ext cx="8452532" cy="3067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959429" y="2002971"/>
            <a:ext cx="4978400" cy="4247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2400" dirty="0">
                <a:solidFill>
                  <a:srgbClr val="000000"/>
                </a:solidFill>
              </a:rPr>
              <a:t>Implementation Plan Steps</a:t>
            </a:r>
            <a:endParaRPr lang="en-US" sz="2400" dirty="0">
              <a:solidFill>
                <a:srgbClr val="000000"/>
              </a:solidFill>
            </a:endParaRPr>
          </a:p>
        </p:txBody>
      </p:sp>
    </p:spTree>
    <p:extLst>
      <p:ext uri="{BB962C8B-B14F-4D97-AF65-F5344CB8AC3E}">
        <p14:creationId xmlns:p14="http://schemas.microsoft.com/office/powerpoint/2010/main" val="3949821808"/>
      </p:ext>
    </p:extLst>
  </p:cSld>
  <p:clrMapOvr>
    <a:masterClrMapping/>
  </p:clrMapOvr>
  <p:transition spd="med">
    <p:wipe dir="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31165" y="476885"/>
            <a:ext cx="8456613" cy="871538"/>
          </a:xfrm>
        </p:spPr>
        <p:txBody>
          <a:bodyPr/>
          <a:lstStyle/>
          <a:p>
            <a:pPr eaLnBrk="1" hangingPunct="1">
              <a:defRPr/>
            </a:pPr>
            <a:r>
              <a:rPr lang="en-US" sz="1800" dirty="0" smtClean="0"/>
              <a:t>Configuring Multiarea OSPF</a:t>
            </a:r>
            <a:br>
              <a:rPr lang="en-US" sz="1800" dirty="0" smtClean="0"/>
            </a:br>
            <a:r>
              <a:rPr lang="en-US" dirty="0" smtClean="0"/>
              <a:t>Configuring Multiarea OSPF</a:t>
            </a:r>
            <a:endParaRPr lang="en-US" dirty="0" smtClean="0">
              <a:solidFill>
                <a:schemeClr val="accent5">
                  <a:lumMod val="75000"/>
                </a:schemeClr>
              </a:solidFill>
              <a:cs typeface="Arial"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52" y="1839460"/>
            <a:ext cx="5037591" cy="4060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240" y="1839460"/>
            <a:ext cx="4688833" cy="170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9152" y="1627094"/>
            <a:ext cx="8258628" cy="4745915"/>
          </a:xfrm>
          <a:prstGeom prst="rect">
            <a:avLst/>
          </a:prstGeom>
          <a:noFill/>
          <a:ln>
            <a:solidFill>
              <a:schemeClr val="tx1"/>
            </a:solidFill>
            <a:bevel/>
          </a:ln>
        </p:spPr>
        <p:txBody>
          <a:bodyPr wrap="square" rtlCol="0">
            <a:spAutoFit/>
          </a:bodyPr>
          <a:lstStyle/>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384337601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Agregado de rutas OSPF a la tabla de routing</a:t>
            </a:r>
            <a:endParaRPr lang="es-ES" sz="2800"/>
          </a:p>
        </p:txBody>
      </p:sp>
      <p:pic>
        <p:nvPicPr>
          <p:cNvPr id="2050" name="Picture 2"/>
          <p:cNvPicPr>
            <a:picLocks noChangeAspect="1" noChangeArrowheads="1"/>
          </p:cNvPicPr>
          <p:nvPr/>
        </p:nvPicPr>
        <p:blipFill>
          <a:blip r:embed="rId3"/>
          <a:stretch>
            <a:fillRect/>
          </a:stretch>
        </p:blipFill>
        <p:spPr bwMode="auto">
          <a:xfrm>
            <a:off x="1212448" y="1509713"/>
            <a:ext cx="6178101" cy="513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900260"/>
      </p:ext>
    </p:extLst>
  </p:cSld>
  <p:clrMapOvr>
    <a:masterClrMapping/>
  </p:clrMapOvr>
  <p:transition spd="med">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3925" y="492125"/>
            <a:ext cx="8456613" cy="871538"/>
          </a:xfrm>
        </p:spPr>
        <p:txBody>
          <a:bodyPr/>
          <a:lstStyle/>
          <a:p>
            <a:pPr eaLnBrk="1" hangingPunct="1">
              <a:defRPr/>
            </a:pPr>
            <a:r>
              <a:rPr lang="en-US" sz="1800" dirty="0" smtClean="0"/>
              <a:t>Configuring Multiarea OSPF</a:t>
            </a:r>
            <a:br>
              <a:rPr lang="en-US" sz="1800" dirty="0" smtClean="0"/>
            </a:br>
            <a:r>
              <a:rPr lang="en-US" dirty="0" smtClean="0"/>
              <a:t>Configuring Multiarea OSPFv3</a:t>
            </a:r>
            <a:endParaRPr lang="en-US" dirty="0" smtClean="0">
              <a:solidFill>
                <a:schemeClr val="accent5">
                  <a:lumMod val="75000"/>
                </a:schemeClr>
              </a:solidFill>
              <a:cs typeface="Arial" pitchFamily="34"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09" y="1592716"/>
            <a:ext cx="5258525" cy="4329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37" y="1592716"/>
            <a:ext cx="4897166" cy="2415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89151" y="1627094"/>
            <a:ext cx="8666163" cy="4745915"/>
          </a:xfrm>
          <a:prstGeom prst="rect">
            <a:avLst/>
          </a:prstGeom>
          <a:noFill/>
          <a:ln>
            <a:solidFill>
              <a:schemeClr val="tx1"/>
            </a:solidFill>
            <a:bevel/>
          </a:ln>
        </p:spPr>
        <p:txBody>
          <a:bodyPr wrap="square" rtlCol="0">
            <a:spAutoFit/>
          </a:bodyPr>
          <a:lstStyle/>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2458469315"/>
      </p:ext>
    </p:extLst>
  </p:cSld>
  <p:clrMapOvr>
    <a:masterClrMapping/>
  </p:clrMapOvr>
  <p:transition spd="med">
    <p:wipe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eaLnBrk="1" hangingPunct="1">
              <a:defRPr/>
            </a:pPr>
            <a:r>
              <a:rPr lang="en-US" sz="1800" dirty="0" smtClean="0"/>
              <a:t>OSPF Route Summarization</a:t>
            </a:r>
            <a:br>
              <a:rPr lang="en-US" sz="1800" dirty="0" smtClean="0"/>
            </a:br>
            <a:r>
              <a:rPr lang="en-US" dirty="0" smtClean="0"/>
              <a:t>OSPF Route Summarization</a:t>
            </a:r>
            <a:endParaRPr lang="en-US" dirty="0" smtClean="0">
              <a:solidFill>
                <a:schemeClr val="accent5">
                  <a:lumMod val="75000"/>
                </a:schemeClr>
              </a:solidFill>
              <a:cs typeface="Arial" pitchFamily="34" charset="0"/>
            </a:endParaRPr>
          </a:p>
        </p:txBody>
      </p:sp>
      <p:sp>
        <p:nvSpPr>
          <p:cNvPr id="4" name="TextBox 3"/>
          <p:cNvSpPr txBox="1"/>
          <p:nvPr/>
        </p:nvSpPr>
        <p:spPr>
          <a:xfrm>
            <a:off x="345118" y="1688939"/>
            <a:ext cx="2525485" cy="3816429"/>
          </a:xfrm>
          <a:prstGeom prst="rect">
            <a:avLst/>
          </a:prstGeom>
          <a:noFill/>
        </p:spPr>
        <p:txBody>
          <a:bodyPr wrap="square" rtlCol="0">
            <a:spAutoFit/>
          </a:bodyPr>
          <a:lstStyle/>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dirty="0">
                <a:solidFill>
                  <a:srgbClr val="000000"/>
                </a:solidFill>
              </a:rPr>
              <a:t>R1 forwards a summary LSA to the core router C1. </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dirty="0" err="1">
                <a:solidFill>
                  <a:srgbClr val="000000"/>
                </a:solidFill>
              </a:rPr>
              <a:t>C1</a:t>
            </a:r>
            <a:r>
              <a:rPr lang="en-US" sz="2000" dirty="0">
                <a:solidFill>
                  <a:srgbClr val="000000"/>
                </a:solidFill>
              </a:rPr>
              <a:t>, </a:t>
            </a:r>
            <a:r>
              <a:rPr lang="en-US" sz="2000" dirty="0">
                <a:solidFill>
                  <a:srgbClr val="000000"/>
                </a:solidFill>
              </a:rPr>
              <a:t>in turn, forwards the summary LSA to R2 and R3. </a:t>
            </a:r>
          </a:p>
          <a:p>
            <a:pPr marL="231775" lvl="1" indent="-225425" defTabSz="231775" eaLnBrk="0" fontAlgn="base" hangingPunct="0">
              <a:lnSpc>
                <a:spcPct val="95000"/>
              </a:lnSpc>
              <a:spcBef>
                <a:spcPct val="35000"/>
              </a:spcBef>
              <a:spcAft>
                <a:spcPct val="0"/>
              </a:spcAft>
              <a:buClr>
                <a:srgbClr val="708CA1"/>
              </a:buClr>
              <a:buFont typeface="Wingdings" pitchFamily="2" charset="2"/>
              <a:buChar char="§"/>
            </a:pPr>
            <a:r>
              <a:rPr lang="en-US" sz="2000" dirty="0">
                <a:solidFill>
                  <a:srgbClr val="000000"/>
                </a:solidFill>
              </a:rPr>
              <a:t>R2 and R3 then forward it to their respective internal routers.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961" y="1688938"/>
            <a:ext cx="5329237" cy="492388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02564799"/>
      </p:ext>
    </p:extLst>
  </p:cSld>
  <p:clrMapOvr>
    <a:masterClrMapping/>
  </p:clrMapOvr>
  <p:transition spd="med">
    <p:wipe dir="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93915" y="431165"/>
            <a:ext cx="8824686" cy="871538"/>
          </a:xfrm>
        </p:spPr>
        <p:txBody>
          <a:bodyPr/>
          <a:lstStyle/>
          <a:p>
            <a:pPr eaLnBrk="1" hangingPunct="1">
              <a:defRPr/>
            </a:pPr>
            <a:r>
              <a:rPr lang="en-US" sz="1800" dirty="0" smtClean="0"/>
              <a:t>OSPF Route Summarization</a:t>
            </a:r>
            <a:br>
              <a:rPr lang="en-US" sz="1800" dirty="0" smtClean="0"/>
            </a:br>
            <a:r>
              <a:rPr lang="en-US" dirty="0" smtClean="0"/>
              <a:t>Interarea and External Route Summarization</a:t>
            </a:r>
            <a:endParaRPr lang="en-US" dirty="0" smtClean="0">
              <a:solidFill>
                <a:schemeClr val="accent5">
                  <a:lumMod val="75000"/>
                </a:schemeClr>
              </a:solidFill>
              <a:cs typeface="Arial" pitchFamily="34" charset="0"/>
            </a:endParaRPr>
          </a:p>
        </p:txBody>
      </p:sp>
      <p:sp>
        <p:nvSpPr>
          <p:cNvPr id="3" name="TextBox 2"/>
          <p:cNvSpPr txBox="1"/>
          <p:nvPr/>
        </p:nvSpPr>
        <p:spPr>
          <a:xfrm>
            <a:off x="1071435" y="1617930"/>
            <a:ext cx="7048982" cy="369332"/>
          </a:xfrm>
          <a:prstGeom prst="rect">
            <a:avLst/>
          </a:prstGeom>
          <a:noFill/>
        </p:spPr>
        <p:txBody>
          <a:bodyPr wrap="square" rtlCol="0">
            <a:spAutoFit/>
          </a:bodyPr>
          <a:lstStyle/>
          <a:p>
            <a:pPr eaLnBrk="0" fontAlgn="base" hangingPunct="0">
              <a:lnSpc>
                <a:spcPct val="90000"/>
              </a:lnSpc>
              <a:spcBef>
                <a:spcPct val="0"/>
              </a:spcBef>
              <a:spcAft>
                <a:spcPct val="0"/>
              </a:spcAft>
            </a:pPr>
            <a:r>
              <a:rPr lang="en-US" sz="2000" dirty="0">
                <a:solidFill>
                  <a:srgbClr val="000000"/>
                </a:solidFill>
              </a:rPr>
              <a:t>O</a:t>
            </a:r>
            <a:r>
              <a:rPr lang="en-US" sz="2000" dirty="0">
                <a:solidFill>
                  <a:srgbClr val="000000"/>
                </a:solidFill>
              </a:rPr>
              <a:t>ccurs </a:t>
            </a:r>
            <a:r>
              <a:rPr lang="en-US" sz="2000" dirty="0">
                <a:solidFill>
                  <a:srgbClr val="000000"/>
                </a:solidFill>
              </a:rPr>
              <a:t>on ABRs and applies to routes from within each </a:t>
            </a:r>
            <a:r>
              <a:rPr lang="en-US" sz="2000" dirty="0">
                <a:solidFill>
                  <a:srgbClr val="000000"/>
                </a:solidFill>
              </a:rPr>
              <a:t>area</a:t>
            </a:r>
            <a:endParaRPr lang="en-US" sz="2000" dirty="0">
              <a:solidFill>
                <a:srgbClr val="000000"/>
              </a:solidFill>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59"/>
          <a:stretch/>
        </p:blipFill>
        <p:spPr bwMode="auto">
          <a:xfrm>
            <a:off x="2133600" y="2152004"/>
            <a:ext cx="4698039" cy="43838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94428009"/>
      </p:ext>
    </p:extLst>
  </p:cSld>
  <p:clrMapOvr>
    <a:masterClrMapping/>
  </p:clrMapOvr>
  <p:transition spd="med">
    <p:wipe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0034" y="763342"/>
            <a:ext cx="8824686" cy="871538"/>
          </a:xfrm>
        </p:spPr>
        <p:txBody>
          <a:bodyPr/>
          <a:lstStyle/>
          <a:p>
            <a:pPr eaLnBrk="1" hangingPunct="1">
              <a:defRPr/>
            </a:pPr>
            <a:r>
              <a:rPr lang="en-US" sz="1800" dirty="0" smtClean="0"/>
              <a:t>OSPF Route Summarization</a:t>
            </a:r>
            <a:br>
              <a:rPr lang="en-US" sz="1800" dirty="0" smtClean="0"/>
            </a:br>
            <a:r>
              <a:rPr lang="en-US" dirty="0" smtClean="0"/>
              <a:t>Interarea and External Route Summarization (cont.)</a:t>
            </a:r>
            <a:endParaRPr lang="en-US" dirty="0" smtClean="0">
              <a:solidFill>
                <a:schemeClr val="accent5">
                  <a:lumMod val="75000"/>
                </a:schemeClr>
              </a:solidFill>
              <a:cs typeface="Arial" pitchFamily="34" charset="0"/>
            </a:endParaRPr>
          </a:p>
        </p:txBody>
      </p:sp>
      <p:sp>
        <p:nvSpPr>
          <p:cNvPr id="2" name="Rectangle 1"/>
          <p:cNvSpPr/>
          <p:nvPr/>
        </p:nvSpPr>
        <p:spPr>
          <a:xfrm>
            <a:off x="949125" y="1915885"/>
            <a:ext cx="7303624" cy="646331"/>
          </a:xfrm>
          <a:prstGeom prst="rect">
            <a:avLst/>
          </a:prstGeom>
        </p:spPr>
        <p:txBody>
          <a:bodyPr wrap="square">
            <a:spAutoFit/>
          </a:bodyPr>
          <a:lstStyle/>
          <a:p>
            <a:pPr eaLnBrk="0" fontAlgn="base" hangingPunct="0">
              <a:lnSpc>
                <a:spcPct val="90000"/>
              </a:lnSpc>
              <a:spcBef>
                <a:spcPct val="0"/>
              </a:spcBef>
              <a:spcAft>
                <a:spcPct val="0"/>
              </a:spcAft>
            </a:pPr>
            <a:r>
              <a:rPr lang="en-US" sz="2000" dirty="0">
                <a:solidFill>
                  <a:srgbClr val="000000"/>
                </a:solidFill>
              </a:rPr>
              <a:t>S</a:t>
            </a:r>
            <a:r>
              <a:rPr lang="en-US" sz="2000" dirty="0">
                <a:solidFill>
                  <a:srgbClr val="000000"/>
                </a:solidFill>
              </a:rPr>
              <a:t>pecific </a:t>
            </a:r>
            <a:r>
              <a:rPr lang="en-US" sz="2000" dirty="0">
                <a:solidFill>
                  <a:srgbClr val="000000"/>
                </a:solidFill>
              </a:rPr>
              <a:t>to external routes that are injected into OSPF via route </a:t>
            </a:r>
            <a:r>
              <a:rPr lang="en-US" sz="2000" dirty="0">
                <a:solidFill>
                  <a:srgbClr val="000000"/>
                </a:solidFill>
              </a:rPr>
              <a:t>redistribution; ASBRs </a:t>
            </a:r>
            <a:r>
              <a:rPr lang="en-US" sz="2000" dirty="0">
                <a:solidFill>
                  <a:srgbClr val="000000"/>
                </a:solidFill>
              </a:rPr>
              <a:t>summarize external </a:t>
            </a:r>
            <a:r>
              <a:rPr lang="en-US" sz="2000" dirty="0">
                <a:solidFill>
                  <a:srgbClr val="000000"/>
                </a:solidFill>
              </a:rPr>
              <a:t>routes</a:t>
            </a:r>
            <a:endParaRPr lang="en-US" sz="2000" dirty="0">
              <a:solidFill>
                <a:srgbClr val="0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638416"/>
            <a:ext cx="4572000" cy="37909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87608747"/>
      </p:ext>
    </p:extLst>
  </p:cSld>
  <p:clrMapOvr>
    <a:masterClrMapping/>
  </p:clrMapOvr>
  <p:transition spd="med">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46405"/>
            <a:ext cx="8723087" cy="871538"/>
          </a:xfrm>
        </p:spPr>
        <p:txBody>
          <a:bodyPr/>
          <a:lstStyle/>
          <a:p>
            <a:pPr eaLnBrk="1" hangingPunct="1">
              <a:defRPr/>
            </a:pPr>
            <a:r>
              <a:rPr lang="en-US" sz="1800" dirty="0" smtClean="0"/>
              <a:t>OSPF Route Summarization</a:t>
            </a:r>
            <a:br>
              <a:rPr lang="en-US" sz="1800" dirty="0" smtClean="0"/>
            </a:br>
            <a:r>
              <a:rPr lang="en-US" dirty="0" smtClean="0"/>
              <a:t>Interarea Route Summarization</a:t>
            </a:r>
            <a:endParaRPr lang="en-US" dirty="0" smtClean="0">
              <a:solidFill>
                <a:schemeClr val="accent5">
                  <a:lumMod val="75000"/>
                </a:schemeClr>
              </a:solidFill>
              <a:cs typeface="Arial" pitchFamily="34"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646" y="1705928"/>
            <a:ext cx="5568433" cy="46540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13745353"/>
      </p:ext>
    </p:extLst>
  </p:cSld>
  <p:clrMapOvr>
    <a:masterClrMapping/>
  </p:clrMapOvr>
  <p:transition spd="med">
    <p:wipe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61645"/>
            <a:ext cx="8723087" cy="871538"/>
          </a:xfrm>
        </p:spPr>
        <p:txBody>
          <a:bodyPr/>
          <a:lstStyle/>
          <a:p>
            <a:pPr eaLnBrk="1" hangingPunct="1">
              <a:defRPr/>
            </a:pPr>
            <a:r>
              <a:rPr lang="en-US" sz="1800" dirty="0" smtClean="0"/>
              <a:t>OSPF Route Summarization</a:t>
            </a:r>
            <a:br>
              <a:rPr lang="en-US" sz="1800" dirty="0" smtClean="0"/>
            </a:br>
            <a:r>
              <a:rPr lang="en-US" dirty="0" smtClean="0"/>
              <a:t>Interarea Route Summarization (cont.)</a:t>
            </a:r>
            <a:endParaRPr lang="en-US" dirty="0" smtClean="0">
              <a:solidFill>
                <a:schemeClr val="accent5">
                  <a:lumMod val="75000"/>
                </a:schemeClr>
              </a:solidFill>
              <a:cs typeface="Arial" pitchFamily="34"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 y="1669732"/>
            <a:ext cx="4928279" cy="30699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560" y="3550920"/>
            <a:ext cx="5080486" cy="30965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76398139"/>
      </p:ext>
    </p:extLst>
  </p:cSld>
  <p:clrMapOvr>
    <a:masterClrMapping/>
  </p:clrMapOvr>
  <p:transition spd="med">
    <p:wipe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92125"/>
            <a:ext cx="8723087" cy="871538"/>
          </a:xfrm>
        </p:spPr>
        <p:txBody>
          <a:bodyPr/>
          <a:lstStyle/>
          <a:p>
            <a:pPr eaLnBrk="1" hangingPunct="1">
              <a:defRPr/>
            </a:pPr>
            <a:r>
              <a:rPr lang="en-US" sz="1800" dirty="0" smtClean="0"/>
              <a:t>OSPF Route Summarization</a:t>
            </a:r>
            <a:br>
              <a:rPr lang="en-US" sz="1800" dirty="0" smtClean="0"/>
            </a:br>
            <a:r>
              <a:rPr lang="en-US" dirty="0" smtClean="0"/>
              <a:t>Calculating the Summary Route</a:t>
            </a:r>
            <a:endParaRPr lang="en-US" dirty="0" smtClean="0">
              <a:solidFill>
                <a:schemeClr val="accent5">
                  <a:lumMod val="75000"/>
                </a:schemeClr>
              </a:solidFill>
              <a:cs typeface="Arial" pitchFamily="34" charset="0"/>
            </a:endParaRPr>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284"/>
          <a:stretch/>
        </p:blipFill>
        <p:spPr bwMode="auto">
          <a:xfrm>
            <a:off x="1059716" y="1602603"/>
            <a:ext cx="6895564" cy="47372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3613355" y="5928849"/>
            <a:ext cx="176981" cy="2585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1200" dirty="0">
                <a:solidFill>
                  <a:srgbClr val="000000"/>
                </a:solidFill>
              </a:rPr>
              <a:t>2</a:t>
            </a:r>
            <a:endParaRPr lang="en-US" sz="1200" dirty="0">
              <a:solidFill>
                <a:srgbClr val="000000"/>
              </a:solidFill>
            </a:endParaRPr>
          </a:p>
        </p:txBody>
      </p:sp>
    </p:spTree>
    <p:extLst>
      <p:ext uri="{BB962C8B-B14F-4D97-AF65-F5344CB8AC3E}">
        <p14:creationId xmlns:p14="http://schemas.microsoft.com/office/powerpoint/2010/main" val="1760298404"/>
      </p:ext>
    </p:extLst>
  </p:cSld>
  <p:clrMapOvr>
    <a:masterClrMapping/>
  </p:clrMapOvr>
  <p:transition spd="med">
    <p:wipe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228" y="1180192"/>
            <a:ext cx="6080817" cy="1679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19313" y="492125"/>
            <a:ext cx="8723087" cy="871538"/>
          </a:xfrm>
        </p:spPr>
        <p:txBody>
          <a:bodyPr/>
          <a:lstStyle/>
          <a:p>
            <a:pPr eaLnBrk="1" hangingPunct="1">
              <a:defRPr/>
            </a:pPr>
            <a:r>
              <a:rPr lang="en-US" sz="1800" dirty="0" smtClean="0"/>
              <a:t>OSPF Route Summarization</a:t>
            </a:r>
            <a:br>
              <a:rPr lang="en-US" sz="1800" dirty="0" smtClean="0"/>
            </a:br>
            <a:r>
              <a:rPr lang="en-US" dirty="0" smtClean="0"/>
              <a:t>Configuring Interarea Route Summarization</a:t>
            </a:r>
            <a:endParaRPr lang="en-US" dirty="0" smtClean="0">
              <a:solidFill>
                <a:schemeClr val="accent5">
                  <a:lumMod val="75000"/>
                </a:schemeClr>
              </a:solidFill>
              <a:cs typeface="Arial" pitchFamily="34" charset="0"/>
            </a:endParaRPr>
          </a:p>
        </p:txBody>
      </p: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02" y="2618919"/>
            <a:ext cx="4714875"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459" y="4133394"/>
            <a:ext cx="4721459" cy="255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p:nvPr/>
        </p:nvCxnSpPr>
        <p:spPr bwMode="auto">
          <a:xfrm rot="10800000" flipV="1">
            <a:off x="4935652" y="2162627"/>
            <a:ext cx="1465148" cy="1407886"/>
          </a:xfrm>
          <a:prstGeom prst="bentConnector3">
            <a:avLst>
              <a:gd name="adj1" fmla="val 2449"/>
            </a:avLst>
          </a:prstGeom>
          <a:solidFill>
            <a:schemeClr val="accent1"/>
          </a:solidFill>
          <a:ln w="28575" cap="flat" cmpd="sng" algn="ctr">
            <a:solidFill>
              <a:srgbClr val="FF0000"/>
            </a:solidFill>
            <a:prstDash val="solid"/>
            <a:round/>
            <a:headEnd type="none" w="med" len="med"/>
            <a:tailEnd type="arrow"/>
          </a:ln>
          <a:effectLst/>
        </p:spPr>
      </p:cxnSp>
      <p:cxnSp>
        <p:nvCxnSpPr>
          <p:cNvPr id="13" name="Elbow Connector 12"/>
          <p:cNvCxnSpPr/>
          <p:nvPr/>
        </p:nvCxnSpPr>
        <p:spPr bwMode="auto">
          <a:xfrm>
            <a:off x="1059543" y="3672114"/>
            <a:ext cx="3322061" cy="1422401"/>
          </a:xfrm>
          <a:prstGeom prst="bentConnector3">
            <a:avLst>
              <a:gd name="adj1" fmla="val 56117"/>
            </a:avLst>
          </a:prstGeom>
          <a:solidFill>
            <a:schemeClr val="accent1"/>
          </a:solidFill>
          <a:ln w="28575" cap="flat" cmpd="sng" algn="ctr">
            <a:solidFill>
              <a:srgbClr val="FF0000"/>
            </a:solidFill>
            <a:prstDash val="solid"/>
            <a:round/>
            <a:headEnd type="none" w="med" len="med"/>
            <a:tailEnd type="arrow"/>
          </a:ln>
          <a:effectLst/>
        </p:spPr>
      </p:cxnSp>
      <p:sp>
        <p:nvSpPr>
          <p:cNvPr id="18" name="TextBox 17"/>
          <p:cNvSpPr txBox="1"/>
          <p:nvPr/>
        </p:nvSpPr>
        <p:spPr>
          <a:xfrm>
            <a:off x="5297715" y="3958582"/>
            <a:ext cx="2975428" cy="4247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2400" b="1" dirty="0">
                <a:solidFill>
                  <a:srgbClr val="FF0000"/>
                </a:solidFill>
              </a:rPr>
              <a:t>R3</a:t>
            </a:r>
            <a:endParaRPr lang="en-US" sz="2400" b="1" dirty="0">
              <a:solidFill>
                <a:srgbClr val="FF0000"/>
              </a:solidFill>
            </a:endParaRPr>
          </a:p>
        </p:txBody>
      </p:sp>
      <p:sp>
        <p:nvSpPr>
          <p:cNvPr id="24" name="TextBox 23"/>
          <p:cNvSpPr txBox="1"/>
          <p:nvPr/>
        </p:nvSpPr>
        <p:spPr>
          <a:xfrm>
            <a:off x="333828" y="2434581"/>
            <a:ext cx="1611085" cy="4247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2400" b="1" dirty="0">
                <a:solidFill>
                  <a:srgbClr val="FF0000"/>
                </a:solidFill>
              </a:rPr>
              <a:t>R1</a:t>
            </a:r>
            <a:endParaRPr lang="en-US" sz="2400" b="1" dirty="0">
              <a:solidFill>
                <a:srgbClr val="FF0000"/>
              </a:solidFill>
            </a:endParaRPr>
          </a:p>
        </p:txBody>
      </p:sp>
      <p:sp>
        <p:nvSpPr>
          <p:cNvPr id="2" name="TextBox 1"/>
          <p:cNvSpPr txBox="1"/>
          <p:nvPr/>
        </p:nvSpPr>
        <p:spPr>
          <a:xfrm>
            <a:off x="226102" y="1364344"/>
            <a:ext cx="8747816" cy="5410712"/>
          </a:xfrm>
          <a:prstGeom prst="rect">
            <a:avLst/>
          </a:prstGeom>
          <a:noFill/>
          <a:ln>
            <a:solidFill>
              <a:schemeClr val="tx1"/>
            </a:solidFill>
            <a:bevel/>
          </a:ln>
        </p:spPr>
        <p:txBody>
          <a:bodyPr wrap="square" rtlCol="0">
            <a:spAutoFit/>
          </a:bodyPr>
          <a:lstStyle/>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a:p>
            <a:pPr algn="ctr" eaLnBrk="0" fontAlgn="base" hangingPunct="0">
              <a:lnSpc>
                <a:spcPct val="90000"/>
              </a:lnSpc>
              <a:spcBef>
                <a:spcPct val="0"/>
              </a:spcBef>
              <a:spcAft>
                <a:spcPct val="0"/>
              </a:spcAft>
            </a:pPr>
            <a:endParaRPr lang="en-US" sz="2400" dirty="0">
              <a:solidFill>
                <a:srgbClr val="000000"/>
              </a:solidFill>
            </a:endParaRPr>
          </a:p>
        </p:txBody>
      </p:sp>
    </p:spTree>
    <p:extLst>
      <p:ext uri="{BB962C8B-B14F-4D97-AF65-F5344CB8AC3E}">
        <p14:creationId xmlns:p14="http://schemas.microsoft.com/office/powerpoint/2010/main" val="1698164317"/>
      </p:ext>
    </p:extLst>
  </p:cSld>
  <p:clrMapOvr>
    <a:masterClrMapping/>
  </p:clrMapOvr>
  <p:transition spd="med">
    <p:wipe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31165"/>
            <a:ext cx="8723087" cy="871538"/>
          </a:xfrm>
        </p:spPr>
        <p:txBody>
          <a:bodyPr/>
          <a:lstStyle/>
          <a:p>
            <a:pPr eaLnBrk="1" hangingPunct="1">
              <a:defRPr/>
            </a:pPr>
            <a:r>
              <a:rPr lang="en-US" sz="1800" dirty="0" smtClean="0"/>
              <a:t>Verifying Multiarea OSPF</a:t>
            </a:r>
            <a:br>
              <a:rPr lang="en-US" sz="1800" dirty="0" smtClean="0"/>
            </a:br>
            <a:r>
              <a:rPr lang="en-US" dirty="0" smtClean="0"/>
              <a:t>Verifying Multiarea OSPF</a:t>
            </a:r>
            <a:endParaRPr lang="en-US" dirty="0"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487680" y="1554480"/>
            <a:ext cx="7959634" cy="4991463"/>
          </a:xfrm>
        </p:spPr>
        <p:txBody>
          <a:bodyPr/>
          <a:lstStyle/>
          <a:p>
            <a:pPr marL="0" indent="0">
              <a:buNone/>
            </a:pPr>
            <a:r>
              <a:rPr lang="en-US" sz="2000" dirty="0" smtClean="0"/>
              <a:t>The same </a:t>
            </a:r>
            <a:r>
              <a:rPr lang="en-US" sz="2000" dirty="0"/>
              <a:t>verification commands </a:t>
            </a:r>
            <a:r>
              <a:rPr lang="en-US" sz="2000" dirty="0" smtClean="0"/>
              <a:t>are used </a:t>
            </a:r>
            <a:r>
              <a:rPr lang="en-US" sz="2000" dirty="0"/>
              <a:t>to verify single-area OSPF </a:t>
            </a:r>
            <a:r>
              <a:rPr lang="en-US" sz="2000" dirty="0" smtClean="0"/>
              <a:t>and can </a:t>
            </a:r>
            <a:r>
              <a:rPr lang="en-US" sz="2000" dirty="0"/>
              <a:t>be used to verify </a:t>
            </a:r>
            <a:r>
              <a:rPr lang="en-US" sz="2000" dirty="0" smtClean="0"/>
              <a:t>multiarea OSPF: </a:t>
            </a:r>
          </a:p>
          <a:p>
            <a:r>
              <a:rPr lang="en-US" sz="2000" b="1" dirty="0" smtClean="0">
                <a:latin typeface="Courier New" pitchFamily="49" charset="0"/>
                <a:cs typeface="Courier New" pitchFamily="49" charset="0"/>
              </a:rPr>
              <a:t>show </a:t>
            </a:r>
            <a:r>
              <a:rPr lang="en-US" sz="2000" b="1" dirty="0">
                <a:latin typeface="Courier New" pitchFamily="49" charset="0"/>
                <a:cs typeface="Courier New" pitchFamily="49" charset="0"/>
              </a:rPr>
              <a:t>ip ospf neighbor</a:t>
            </a:r>
            <a:r>
              <a:rPr lang="en-US" sz="2000" dirty="0">
                <a:latin typeface="Courier New" pitchFamily="49" charset="0"/>
                <a:cs typeface="Courier New" pitchFamily="49" charset="0"/>
              </a:rPr>
              <a:t> </a:t>
            </a:r>
          </a:p>
          <a:p>
            <a:r>
              <a:rPr lang="en-US" sz="2000" b="1" dirty="0">
                <a:latin typeface="Courier New" pitchFamily="49" charset="0"/>
                <a:cs typeface="Courier New" pitchFamily="49" charset="0"/>
              </a:rPr>
              <a:t>show ip ospf</a:t>
            </a:r>
            <a:endParaRPr lang="en-US" sz="2000" dirty="0">
              <a:latin typeface="Courier New" pitchFamily="49" charset="0"/>
              <a:cs typeface="Courier New" pitchFamily="49" charset="0"/>
            </a:endParaRPr>
          </a:p>
          <a:p>
            <a:r>
              <a:rPr lang="en-US" sz="2000" b="1" dirty="0">
                <a:latin typeface="Courier New" pitchFamily="49" charset="0"/>
                <a:cs typeface="Courier New" pitchFamily="49" charset="0"/>
              </a:rPr>
              <a:t>show ip ospf interface</a:t>
            </a:r>
            <a:endParaRPr lang="en-US" sz="2000" dirty="0">
              <a:latin typeface="Courier New" pitchFamily="49" charset="0"/>
              <a:cs typeface="Courier New" pitchFamily="49" charset="0"/>
            </a:endParaRPr>
          </a:p>
          <a:p>
            <a:pPr marL="0" indent="0">
              <a:buNone/>
            </a:pPr>
            <a:r>
              <a:rPr lang="en-US" sz="2000" dirty="0" smtClean="0"/>
              <a:t>Commands specific to </a:t>
            </a:r>
            <a:r>
              <a:rPr lang="en-US" sz="2000" dirty="0"/>
              <a:t>multiarea information include:</a:t>
            </a:r>
          </a:p>
          <a:p>
            <a:r>
              <a:rPr lang="en-US" sz="2000" b="1" dirty="0">
                <a:latin typeface="Courier New" pitchFamily="49" charset="0"/>
                <a:cs typeface="Courier New" pitchFamily="49" charset="0"/>
              </a:rPr>
              <a:t>show ip protocols</a:t>
            </a:r>
            <a:endParaRPr lang="en-US" sz="2000" dirty="0">
              <a:latin typeface="Courier New" pitchFamily="49" charset="0"/>
              <a:cs typeface="Courier New" pitchFamily="49" charset="0"/>
            </a:endParaRPr>
          </a:p>
          <a:p>
            <a:r>
              <a:rPr lang="en-US" sz="2000" b="1" dirty="0">
                <a:latin typeface="Courier New" pitchFamily="49" charset="0"/>
                <a:cs typeface="Courier New" pitchFamily="49" charset="0"/>
              </a:rPr>
              <a:t>show ip ospf interface brief</a:t>
            </a:r>
            <a:endParaRPr lang="en-US" sz="2000" dirty="0">
              <a:latin typeface="Courier New" pitchFamily="49" charset="0"/>
              <a:cs typeface="Courier New" pitchFamily="49" charset="0"/>
            </a:endParaRPr>
          </a:p>
          <a:p>
            <a:r>
              <a:rPr lang="en-US" sz="2000" b="1" dirty="0">
                <a:latin typeface="Courier New" pitchFamily="49" charset="0"/>
                <a:cs typeface="Courier New" pitchFamily="49" charset="0"/>
              </a:rPr>
              <a:t>show ip route ospf</a:t>
            </a:r>
            <a:endParaRPr lang="en-US" sz="2000" dirty="0">
              <a:latin typeface="Courier New" pitchFamily="49" charset="0"/>
              <a:cs typeface="Courier New" pitchFamily="49" charset="0"/>
            </a:endParaRPr>
          </a:p>
          <a:p>
            <a:r>
              <a:rPr lang="en-US" sz="2000" b="1" dirty="0">
                <a:latin typeface="Courier New" pitchFamily="49" charset="0"/>
                <a:cs typeface="Courier New" pitchFamily="49" charset="0"/>
              </a:rPr>
              <a:t>show ip ospf database</a:t>
            </a:r>
            <a:r>
              <a:rPr lang="en-US" sz="2000" dirty="0"/>
              <a:t> </a:t>
            </a:r>
          </a:p>
          <a:p>
            <a:pPr lvl="1"/>
            <a:endParaRPr lang="en-US" dirty="0" smtClean="0"/>
          </a:p>
        </p:txBody>
      </p:sp>
      <p:sp>
        <p:nvSpPr>
          <p:cNvPr id="3" name="Rectangle 2"/>
          <p:cNvSpPr/>
          <p:nvPr/>
        </p:nvSpPr>
        <p:spPr>
          <a:xfrm>
            <a:off x="631094" y="6059197"/>
            <a:ext cx="8121019" cy="369332"/>
          </a:xfrm>
          <a:prstGeom prst="rect">
            <a:avLst/>
          </a:prstGeom>
        </p:spPr>
        <p:txBody>
          <a:bodyPr wrap="square">
            <a:spAutoFit/>
          </a:bodyPr>
          <a:lstStyle/>
          <a:p>
            <a:pPr eaLnBrk="0" fontAlgn="base" hangingPunct="0">
              <a:lnSpc>
                <a:spcPct val="90000"/>
              </a:lnSpc>
              <a:spcBef>
                <a:spcPct val="0"/>
              </a:spcBef>
              <a:spcAft>
                <a:spcPct val="0"/>
              </a:spcAft>
            </a:pPr>
            <a:r>
              <a:rPr lang="en-US" sz="2000" b="1" dirty="0">
                <a:solidFill>
                  <a:srgbClr val="000000"/>
                </a:solidFill>
              </a:rPr>
              <a:t>Note</a:t>
            </a:r>
            <a:r>
              <a:rPr lang="en-US" sz="2000" dirty="0">
                <a:solidFill>
                  <a:srgbClr val="000000"/>
                </a:solidFill>
              </a:rPr>
              <a:t>: For OSPFv3, substitute</a:t>
            </a:r>
            <a:r>
              <a:rPr lang="en-US" sz="2000" dirty="0">
                <a:solidFill>
                  <a:srgbClr val="000000"/>
                </a:solidFill>
              </a:rPr>
              <a:t> </a:t>
            </a:r>
            <a:r>
              <a:rPr lang="en-US" sz="2000" b="1" dirty="0">
                <a:solidFill>
                  <a:srgbClr val="000000"/>
                </a:solidFill>
                <a:latin typeface="Courier New" pitchFamily="49" charset="0"/>
                <a:cs typeface="Courier New" pitchFamily="49" charset="0"/>
              </a:rPr>
              <a:t>ip</a:t>
            </a:r>
            <a:r>
              <a:rPr lang="en-US" sz="2000" dirty="0">
                <a:solidFill>
                  <a:srgbClr val="000000"/>
                </a:solidFill>
              </a:rPr>
              <a:t> with </a:t>
            </a:r>
            <a:r>
              <a:rPr lang="en-US" sz="2000" b="1" dirty="0">
                <a:solidFill>
                  <a:srgbClr val="000000"/>
                </a:solidFill>
                <a:latin typeface="Courier New" pitchFamily="49" charset="0"/>
                <a:cs typeface="Courier New" pitchFamily="49" charset="0"/>
              </a:rPr>
              <a:t>ipv6</a:t>
            </a:r>
            <a:r>
              <a:rPr lang="en-US" sz="2000" dirty="0">
                <a:solidFill>
                  <a:srgbClr val="000000"/>
                </a:solidFill>
              </a:rPr>
              <a:t>.</a:t>
            </a:r>
            <a:endParaRPr lang="en-US" sz="2000" dirty="0">
              <a:solidFill>
                <a:srgbClr val="000000"/>
              </a:solidFill>
            </a:endParaRPr>
          </a:p>
        </p:txBody>
      </p:sp>
    </p:spTree>
    <p:extLst>
      <p:ext uri="{BB962C8B-B14F-4D97-AF65-F5344CB8AC3E}">
        <p14:creationId xmlns:p14="http://schemas.microsoft.com/office/powerpoint/2010/main" val="612615623"/>
      </p:ext>
    </p:extLst>
  </p:cSld>
  <p:clrMapOvr>
    <a:masterClrMapping/>
  </p:clrMapOvr>
  <p:transition spd="med">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76885"/>
            <a:ext cx="8723087" cy="871538"/>
          </a:xfrm>
        </p:spPr>
        <p:txBody>
          <a:bodyPr/>
          <a:lstStyle/>
          <a:p>
            <a:pPr eaLnBrk="1" hangingPunct="1">
              <a:defRPr/>
            </a:pPr>
            <a:r>
              <a:rPr lang="en-US" sz="1800" dirty="0" smtClean="0"/>
              <a:t>Verifying Multiarea OSPF</a:t>
            </a:r>
            <a:br>
              <a:rPr lang="en-US" sz="1800" dirty="0" smtClean="0"/>
            </a:br>
            <a:r>
              <a:rPr lang="en-US" dirty="0" smtClean="0"/>
              <a:t>Verifying General Multiarea OSPF Settings</a:t>
            </a:r>
            <a:endParaRPr lang="en-US" dirty="0" smtClean="0">
              <a:solidFill>
                <a:schemeClr val="accent5">
                  <a:lumMod val="75000"/>
                </a:schemeClr>
              </a:solidFill>
              <a:cs typeface="Arial" pitchFamily="34"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531" y="1535856"/>
            <a:ext cx="4926012" cy="3755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888" y="5077428"/>
            <a:ext cx="5155297" cy="1348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7047069"/>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362859"/>
            <a:ext cx="8456613" cy="885372"/>
          </a:xfrm>
        </p:spPr>
        <p:txBody>
          <a:bodyPr/>
          <a:lstStyle/>
          <a:p>
            <a:pPr algn="l" defTabSz="814365">
              <a:spcBef>
                <a:spcPct val="0"/>
              </a:spcBef>
              <a:spcAft>
                <a:spcPct val="0"/>
              </a:spcAft>
              <a:buNone/>
              <a:tabLst>
                <a:tab pos="4803775" algn="l"/>
              </a:tabLst>
            </a:pPr>
            <a:r>
              <a:rPr lang="es-ES" sz="1300" b="1" i="0" dirty="0" smtClean="0">
                <a:solidFill>
                  <a:srgbClr val="708CA1"/>
                </a:solidFill>
                <a:latin typeface="Arial"/>
              </a:rPr>
              <a:t>Razones para utilizar protocolos de routing de estado de enlace</a:t>
            </a:r>
            <a:r>
              <a:rPr lang="es-ES" sz="1800" b="1" i="0" dirty="0" smtClean="0">
                <a:solidFill>
                  <a:srgbClr val="708CA1"/>
                </a:solidFill>
                <a:latin typeface="Arial"/>
              </a:rPr>
              <a:t/>
            </a:r>
            <a:br>
              <a:rPr lang="es-ES" sz="1800" b="1" i="0" dirty="0" smtClean="0">
                <a:solidFill>
                  <a:srgbClr val="708CA1"/>
                </a:solidFill>
                <a:latin typeface="Arial"/>
              </a:rPr>
            </a:br>
            <a:r>
              <a:rPr lang="es-ES" sz="2700" b="1" i="0" dirty="0" smtClean="0">
                <a:solidFill>
                  <a:srgbClr val="708CA1"/>
                </a:solidFill>
                <a:latin typeface="Arial"/>
              </a:rPr>
              <a:t>¿Por qué utilizar protocolos de estado de enlace?</a:t>
            </a:r>
            <a:endParaRPr lang="es-ES" sz="2700" dirty="0"/>
          </a:p>
        </p:txBody>
      </p:sp>
      <p:pic>
        <p:nvPicPr>
          <p:cNvPr id="3074" name="Picture 2"/>
          <p:cNvPicPr>
            <a:picLocks noChangeAspect="1" noChangeArrowheads="1"/>
          </p:cNvPicPr>
          <p:nvPr/>
        </p:nvPicPr>
        <p:blipFill>
          <a:blip r:embed="rId3"/>
          <a:srcRect t="5333" b="48626"/>
          <a:stretch>
            <a:fillRect/>
          </a:stretch>
        </p:blipFill>
        <p:spPr bwMode="auto">
          <a:xfrm>
            <a:off x="876300" y="1600200"/>
            <a:ext cx="72390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15456" y="4688114"/>
            <a:ext cx="6545943" cy="1754326"/>
          </a:xfrm>
          <a:prstGeom prst="rect">
            <a:avLst/>
          </a:prstGeom>
          <a:noFill/>
          <a:ln w="28575">
            <a:solidFill>
              <a:schemeClr val="bg1">
                <a:lumMod val="65000"/>
              </a:schemeClr>
            </a:solidFill>
          </a:ln>
        </p:spPr>
        <p:txBody>
          <a:bodyPr wrap="square" rtlCol="0">
            <a:spAutoFit/>
          </a:bodyPr>
          <a:lstStyle/>
          <a:p>
            <a:pPr eaLnBrk="0" fontAlgn="base" hangingPunct="0">
              <a:lnSpc>
                <a:spcPct val="90000"/>
              </a:lnSpc>
              <a:spcBef>
                <a:spcPct val="0"/>
              </a:spcBef>
              <a:spcAft>
                <a:spcPct val="0"/>
              </a:spcAft>
            </a:pPr>
            <a:r>
              <a:rPr lang="es-ES" sz="2400" b="1" dirty="0">
                <a:solidFill>
                  <a:srgbClr val="000000"/>
                </a:solidFill>
              </a:rPr>
              <a:t>Desventajas en comparación con los protocolos de </a:t>
            </a:r>
            <a:r>
              <a:rPr lang="es-ES" sz="2400" b="1" dirty="0" err="1">
                <a:solidFill>
                  <a:srgbClr val="000000"/>
                </a:solidFill>
              </a:rPr>
              <a:t>routing</a:t>
            </a:r>
            <a:r>
              <a:rPr lang="es-ES" sz="2400" b="1" dirty="0">
                <a:solidFill>
                  <a:srgbClr val="000000"/>
                </a:solidFill>
              </a:rPr>
              <a:t> vector distancia:</a:t>
            </a:r>
          </a:p>
          <a:p>
            <a:pPr marL="342900" indent="-342900" eaLnBrk="0" fontAlgn="base" hangingPunct="0">
              <a:lnSpc>
                <a:spcPct val="90000"/>
              </a:lnSpc>
              <a:spcBef>
                <a:spcPct val="0"/>
              </a:spcBef>
              <a:spcAft>
                <a:spcPct val="0"/>
              </a:spcAft>
              <a:buFont typeface="Arial"/>
              <a:buChar char="•"/>
            </a:pPr>
            <a:r>
              <a:rPr lang="es-ES" sz="2400" dirty="0">
                <a:solidFill>
                  <a:srgbClr val="000000"/>
                </a:solidFill>
              </a:rPr>
              <a:t>Requisitos de memoria </a:t>
            </a:r>
          </a:p>
          <a:p>
            <a:pPr marL="342900" indent="-342900" eaLnBrk="0" fontAlgn="base" hangingPunct="0">
              <a:lnSpc>
                <a:spcPct val="90000"/>
              </a:lnSpc>
              <a:spcBef>
                <a:spcPct val="0"/>
              </a:spcBef>
              <a:spcAft>
                <a:spcPct val="0"/>
              </a:spcAft>
              <a:buFont typeface="Arial"/>
              <a:buChar char="•"/>
            </a:pPr>
            <a:r>
              <a:rPr lang="es-ES" sz="2400" dirty="0">
                <a:solidFill>
                  <a:srgbClr val="000000"/>
                </a:solidFill>
              </a:rPr>
              <a:t>Requisitos de procesamiento </a:t>
            </a:r>
          </a:p>
          <a:p>
            <a:pPr marL="342900" indent="-342900" eaLnBrk="0" fontAlgn="base" hangingPunct="0">
              <a:lnSpc>
                <a:spcPct val="90000"/>
              </a:lnSpc>
              <a:spcBef>
                <a:spcPct val="0"/>
              </a:spcBef>
              <a:spcAft>
                <a:spcPct val="0"/>
              </a:spcAft>
              <a:buFont typeface="Arial"/>
              <a:buChar char="•"/>
            </a:pPr>
            <a:r>
              <a:rPr lang="es-ES" sz="2400" dirty="0">
                <a:solidFill>
                  <a:srgbClr val="000000"/>
                </a:solidFill>
              </a:rPr>
              <a:t>Requisitos de ancho de banda</a:t>
            </a:r>
            <a:endParaRPr lang="es-ES" sz="2400" dirty="0">
              <a:solidFill>
                <a:srgbClr val="000000"/>
              </a:solidFill>
            </a:endParaRPr>
          </a:p>
        </p:txBody>
      </p:sp>
    </p:spTree>
    <p:extLst>
      <p:ext uri="{BB962C8B-B14F-4D97-AF65-F5344CB8AC3E}">
        <p14:creationId xmlns:p14="http://schemas.microsoft.com/office/powerpoint/2010/main" val="2561055069"/>
      </p:ext>
    </p:extLst>
  </p:cSld>
  <p:clrMapOvr>
    <a:masterClrMapping/>
  </p:clrMapOvr>
  <p:transition spd="med">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20913" y="446405"/>
            <a:ext cx="8723087" cy="871538"/>
          </a:xfrm>
        </p:spPr>
        <p:txBody>
          <a:bodyPr/>
          <a:lstStyle/>
          <a:p>
            <a:pPr eaLnBrk="1" hangingPunct="1">
              <a:defRPr/>
            </a:pPr>
            <a:r>
              <a:rPr lang="en-US" sz="1800" dirty="0" smtClean="0"/>
              <a:t>Verifying Multiarea OSPF</a:t>
            </a:r>
            <a:br>
              <a:rPr lang="en-US" sz="1800" dirty="0" smtClean="0"/>
            </a:br>
            <a:r>
              <a:rPr lang="en-US" dirty="0" smtClean="0"/>
              <a:t>Verify the OSPF Routes</a:t>
            </a:r>
            <a:endParaRPr lang="en-US" dirty="0" smtClean="0">
              <a:solidFill>
                <a:schemeClr val="accent5">
                  <a:lumMod val="75000"/>
                </a:schemeClr>
              </a:solidFill>
              <a:cs typeface="Arial"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51" y="1685571"/>
            <a:ext cx="7295974" cy="3987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738677"/>
      </p:ext>
    </p:extLst>
  </p:cSld>
  <p:clrMapOvr>
    <a:masterClrMapping/>
  </p:clrMapOvr>
  <p:transition spd="med">
    <p:wipe dir="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313" y="492125"/>
            <a:ext cx="8723087" cy="871538"/>
          </a:xfrm>
        </p:spPr>
        <p:txBody>
          <a:bodyPr/>
          <a:lstStyle/>
          <a:p>
            <a:pPr eaLnBrk="1" hangingPunct="1">
              <a:defRPr/>
            </a:pPr>
            <a:r>
              <a:rPr lang="en-US" sz="1800" dirty="0" smtClean="0"/>
              <a:t>Verifying Multiarea OSPF</a:t>
            </a:r>
            <a:br>
              <a:rPr lang="en-US" sz="1800" dirty="0" smtClean="0"/>
            </a:br>
            <a:r>
              <a:rPr lang="en-US" dirty="0" smtClean="0"/>
              <a:t>Verifying the Multiarea OSPF LSDB</a:t>
            </a:r>
            <a:endParaRPr lang="en-US" dirty="0" smtClean="0">
              <a:solidFill>
                <a:schemeClr val="accent5">
                  <a:lumMod val="75000"/>
                </a:schemeClr>
              </a:solidFill>
              <a:cs typeface="Arial" pitchFamily="34" charset="0"/>
            </a:endParaRPr>
          </a:p>
        </p:txBody>
      </p:sp>
      <p:pic>
        <p:nvPicPr>
          <p:cNvPr id="245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00"/>
          <a:stretch/>
        </p:blipFill>
        <p:spPr bwMode="auto">
          <a:xfrm>
            <a:off x="1453299" y="1447800"/>
            <a:ext cx="5744256" cy="523876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21741104"/>
      </p:ext>
    </p:extLst>
  </p:cSld>
  <p:clrMapOvr>
    <a:masterClrMapping/>
  </p:clrMapOvr>
  <p:transition spd="med">
    <p:wipe dir="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35" y="5535676"/>
            <a:ext cx="4736763" cy="1126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19313" y="492125"/>
            <a:ext cx="8723087" cy="871538"/>
          </a:xfrm>
        </p:spPr>
        <p:txBody>
          <a:bodyPr/>
          <a:lstStyle/>
          <a:p>
            <a:pPr eaLnBrk="1" hangingPunct="1">
              <a:defRPr/>
            </a:pPr>
            <a:r>
              <a:rPr lang="en-US" sz="1800" dirty="0" smtClean="0"/>
              <a:t>Verifying Multiarea OSPF</a:t>
            </a:r>
            <a:br>
              <a:rPr lang="en-US" sz="1800" dirty="0" smtClean="0"/>
            </a:br>
            <a:r>
              <a:rPr lang="en-US" dirty="0" smtClean="0"/>
              <a:t>Verifying Multiarea OSPFv3</a:t>
            </a:r>
            <a:endParaRPr lang="en-US" dirty="0" smtClean="0">
              <a:solidFill>
                <a:schemeClr val="accent5">
                  <a:lumMod val="75000"/>
                </a:schemeClr>
              </a:solidFill>
              <a:cs typeface="Arial" pitchFamily="34" charset="0"/>
            </a:endParaRPr>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051"/>
          <a:stretch/>
        </p:blipFill>
        <p:spPr bwMode="auto">
          <a:xfrm>
            <a:off x="263174" y="1386350"/>
            <a:ext cx="5343703" cy="42378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263" t="8450"/>
          <a:stretch/>
        </p:blipFill>
        <p:spPr bwMode="auto">
          <a:xfrm>
            <a:off x="5739609" y="2639961"/>
            <a:ext cx="3262566" cy="20927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98928163"/>
      </p:ext>
    </p:extLst>
  </p:cSld>
  <p:clrMapOvr>
    <a:masterClrMapping/>
  </p:clrMapOvr>
  <p:transition spd="med">
    <p:wipe dir="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72395" y="447880"/>
            <a:ext cx="8723087" cy="871538"/>
          </a:xfrm>
        </p:spPr>
        <p:txBody>
          <a:bodyPr/>
          <a:lstStyle/>
          <a:p>
            <a:pPr eaLnBrk="1" hangingPunct="1">
              <a:defRPr/>
            </a:pPr>
            <a:r>
              <a:rPr lang="en-US" sz="1800" dirty="0" smtClean="0"/>
              <a:t>Verifying Multiarea OSPF</a:t>
            </a:r>
            <a:br>
              <a:rPr lang="en-US" sz="1800" dirty="0" smtClean="0"/>
            </a:br>
            <a:r>
              <a:rPr lang="en-US" dirty="0" smtClean="0"/>
              <a:t>Verifying </a:t>
            </a:r>
            <a:r>
              <a:rPr lang="en-US" dirty="0" err="1" smtClean="0"/>
              <a:t>Multiarea</a:t>
            </a:r>
            <a:r>
              <a:rPr lang="en-US" dirty="0" smtClean="0"/>
              <a:t> OSPFv3 (cont</a:t>
            </a:r>
            <a:r>
              <a:rPr lang="en-US" dirty="0"/>
              <a:t>.</a:t>
            </a:r>
            <a:r>
              <a:rPr lang="en-US" dirty="0" smtClean="0"/>
              <a:t>)</a:t>
            </a:r>
            <a:endParaRPr lang="en-US" dirty="0" smtClean="0">
              <a:solidFill>
                <a:schemeClr val="accent5">
                  <a:lumMod val="75000"/>
                </a:schemeClr>
              </a:solidFill>
              <a:cs typeface="Arial" pitchFamily="34"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662" y="2519019"/>
            <a:ext cx="4936254" cy="41043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43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390" t="4839" r="3527" b="6452"/>
          <a:stretch/>
        </p:blipFill>
        <p:spPr bwMode="auto">
          <a:xfrm>
            <a:off x="4527308" y="1430594"/>
            <a:ext cx="4395462" cy="25809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217723360"/>
      </p:ext>
    </p:extLst>
  </p:cSld>
  <p:clrMapOvr>
    <a:masterClrMapping/>
  </p:clrMapOvr>
  <p:transition spd="med">
    <p:wipe dir="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19313" y="492125"/>
            <a:ext cx="8723087" cy="871538"/>
          </a:xfrm>
        </p:spPr>
        <p:txBody>
          <a:bodyPr/>
          <a:lstStyle/>
          <a:p>
            <a:pPr eaLnBrk="1" hangingPunct="1">
              <a:defRPr/>
            </a:pPr>
            <a:r>
              <a:rPr lang="en-US" sz="1800" dirty="0" smtClean="0"/>
              <a:t>Verifying Multiarea OSPF</a:t>
            </a:r>
            <a:br>
              <a:rPr lang="en-US" sz="1800" dirty="0" smtClean="0"/>
            </a:br>
            <a:r>
              <a:rPr lang="en-US" dirty="0" smtClean="0"/>
              <a:t>Verifying </a:t>
            </a:r>
            <a:r>
              <a:rPr lang="en-US" dirty="0" err="1" smtClean="0"/>
              <a:t>Multiarea</a:t>
            </a:r>
            <a:r>
              <a:rPr lang="en-US" dirty="0" smtClean="0"/>
              <a:t> OSPFv3 (cont.)</a:t>
            </a:r>
            <a:endParaRPr lang="en-US" dirty="0" smtClean="0">
              <a:solidFill>
                <a:schemeClr val="accent5">
                  <a:lumMod val="75000"/>
                </a:schemeClr>
              </a:solidFill>
              <a:cs typeface="Arial" pitchFamily="34" charset="0"/>
            </a:endParaRPr>
          </a:p>
        </p:txBody>
      </p:sp>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50" t="5735" r="5997" b="5116"/>
          <a:stretch/>
        </p:blipFill>
        <p:spPr bwMode="auto">
          <a:xfrm>
            <a:off x="4807974" y="3141406"/>
            <a:ext cx="3952568" cy="33626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05" y="1499480"/>
            <a:ext cx="4583905" cy="37504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58934598"/>
      </p:ext>
    </p:extLst>
  </p:cSld>
  <p:clrMapOvr>
    <a:masterClrMapping/>
  </p:clrMapOvr>
  <p:transition spd="med">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08614" y="436153"/>
            <a:ext cx="8145463" cy="838200"/>
          </a:xfrm>
        </p:spPr>
        <p:txBody>
          <a:bodyPr/>
          <a:lstStyle/>
          <a:p>
            <a:r>
              <a:rPr lang="en-US" sz="1800" dirty="0" smtClean="0"/>
              <a:t>Chapter 6: Summary</a:t>
            </a:r>
            <a:r>
              <a:rPr lang="en-US" sz="1800" dirty="0"/>
              <a:t/>
            </a:r>
            <a:br>
              <a:rPr lang="en-US" sz="1800" dirty="0"/>
            </a:br>
            <a:r>
              <a:rPr lang="en-US" dirty="0" smtClean="0"/>
              <a:t>Multiarea OSPF Summary</a:t>
            </a:r>
          </a:p>
        </p:txBody>
      </p:sp>
      <p:sp>
        <p:nvSpPr>
          <p:cNvPr id="52227" name="Content Placeholder 2"/>
          <p:cNvSpPr>
            <a:spLocks noGrp="1"/>
          </p:cNvSpPr>
          <p:nvPr>
            <p:ph idx="1"/>
          </p:nvPr>
        </p:nvSpPr>
        <p:spPr>
          <a:xfrm>
            <a:off x="610010" y="1389963"/>
            <a:ext cx="8184243" cy="5068661"/>
          </a:xfrm>
        </p:spPr>
        <p:txBody>
          <a:bodyPr/>
          <a:lstStyle/>
          <a:p>
            <a:r>
              <a:rPr lang="en-CA" sz="2000" dirty="0" smtClean="0"/>
              <a:t>Better choice for larger networks than single-area.</a:t>
            </a:r>
            <a:endParaRPr lang="en-CA" sz="2000" b="1" dirty="0" smtClean="0"/>
          </a:p>
          <a:p>
            <a:r>
              <a:rPr lang="en-CA" sz="2000" dirty="0"/>
              <a:t>S</a:t>
            </a:r>
            <a:r>
              <a:rPr lang="en-CA" sz="2000" dirty="0" smtClean="0"/>
              <a:t>olves </a:t>
            </a:r>
            <a:r>
              <a:rPr lang="en-CA" sz="2000" dirty="0"/>
              <a:t>the issues of large routing table, large </a:t>
            </a:r>
            <a:r>
              <a:rPr lang="en-CA" sz="2000" dirty="0" smtClean="0"/>
              <a:t>LSDB, </a:t>
            </a:r>
            <a:r>
              <a:rPr lang="en-CA" sz="2000" dirty="0"/>
              <a:t>and frequent SPF algorithm </a:t>
            </a:r>
            <a:r>
              <a:rPr lang="en-CA" sz="2000" dirty="0" smtClean="0"/>
              <a:t>calculations.</a:t>
            </a:r>
            <a:endParaRPr lang="en-US" sz="2000" dirty="0"/>
          </a:p>
          <a:p>
            <a:r>
              <a:rPr lang="en-CA" sz="2000" dirty="0"/>
              <a:t>M</a:t>
            </a:r>
            <a:r>
              <a:rPr lang="en-CA" sz="2000" dirty="0" smtClean="0"/>
              <a:t>ain </a:t>
            </a:r>
            <a:r>
              <a:rPr lang="en-CA" sz="2000" dirty="0"/>
              <a:t>area is called the backbone </a:t>
            </a:r>
            <a:r>
              <a:rPr lang="en-CA" sz="2000" dirty="0" smtClean="0"/>
              <a:t>area, or area 0.</a:t>
            </a:r>
          </a:p>
          <a:p>
            <a:r>
              <a:rPr lang="en-CA" sz="2000" dirty="0"/>
              <a:t>R</a:t>
            </a:r>
            <a:r>
              <a:rPr lang="en-CA" sz="2000" dirty="0" smtClean="0"/>
              <a:t>ecalculating </a:t>
            </a:r>
            <a:r>
              <a:rPr lang="en-CA" sz="2000" dirty="0"/>
              <a:t>the </a:t>
            </a:r>
            <a:r>
              <a:rPr lang="en-CA" sz="2000" dirty="0" smtClean="0"/>
              <a:t>database</a:t>
            </a:r>
            <a:r>
              <a:rPr lang="en-CA" sz="2000" dirty="0"/>
              <a:t> </a:t>
            </a:r>
            <a:r>
              <a:rPr lang="en-CA" sz="2000" dirty="0" smtClean="0"/>
              <a:t>is </a:t>
            </a:r>
            <a:r>
              <a:rPr lang="en-CA" sz="2000" dirty="0"/>
              <a:t>kept within an </a:t>
            </a:r>
            <a:r>
              <a:rPr lang="en-CA" sz="2000" dirty="0" smtClean="0"/>
              <a:t>area.</a:t>
            </a:r>
            <a:endParaRPr lang="en-US" sz="2000" dirty="0"/>
          </a:p>
          <a:p>
            <a:r>
              <a:rPr lang="en-US" sz="2000" dirty="0" smtClean="0"/>
              <a:t>F</a:t>
            </a:r>
            <a:r>
              <a:rPr lang="en-CA" sz="2000" dirty="0" smtClean="0"/>
              <a:t>our </a:t>
            </a:r>
            <a:r>
              <a:rPr lang="en-CA" sz="2000" dirty="0"/>
              <a:t>different types of OSPF routers: </a:t>
            </a:r>
            <a:endParaRPr lang="en-CA" sz="2000" dirty="0" smtClean="0"/>
          </a:p>
          <a:p>
            <a:pPr marL="800100" lvl="1" indent="-342900">
              <a:buFont typeface="Wingdings" panose="05000000000000000000" pitchFamily="2" charset="2"/>
              <a:buChar char="§"/>
            </a:pPr>
            <a:r>
              <a:rPr lang="en-CA" dirty="0" smtClean="0"/>
              <a:t>Internal router </a:t>
            </a:r>
          </a:p>
          <a:p>
            <a:pPr marL="800100" lvl="1" indent="-342900">
              <a:buFont typeface="Wingdings" panose="05000000000000000000" pitchFamily="2" charset="2"/>
              <a:buChar char="§"/>
            </a:pPr>
            <a:r>
              <a:rPr lang="en-CA" dirty="0" smtClean="0"/>
              <a:t>Backbone router</a:t>
            </a:r>
          </a:p>
          <a:p>
            <a:pPr marL="800100" lvl="1" indent="-342900">
              <a:buFont typeface="Wingdings" panose="05000000000000000000" pitchFamily="2" charset="2"/>
              <a:buChar char="§"/>
            </a:pPr>
            <a:r>
              <a:rPr lang="en-CA" dirty="0" smtClean="0"/>
              <a:t>ABR</a:t>
            </a:r>
          </a:p>
          <a:p>
            <a:pPr marL="800100" lvl="1" indent="-342900">
              <a:buFont typeface="Wingdings" panose="05000000000000000000" pitchFamily="2" charset="2"/>
              <a:buChar char="§"/>
            </a:pPr>
            <a:r>
              <a:rPr lang="en-CA" dirty="0" smtClean="0"/>
              <a:t>ASBR</a:t>
            </a:r>
          </a:p>
          <a:p>
            <a:r>
              <a:rPr lang="en-CA" sz="2000" dirty="0"/>
              <a:t>A router simply becomes an ABR when it has two network statements in different </a:t>
            </a:r>
            <a:r>
              <a:rPr lang="en-CA" sz="2000" dirty="0" smtClean="0"/>
              <a:t>areas.</a:t>
            </a:r>
            <a:endParaRPr lang="en-US" sz="2000" dirty="0"/>
          </a:p>
          <a:p>
            <a:pPr marL="404813" indent="-285750">
              <a:buFont typeface="Arial" pitchFamily="34" charset="0"/>
              <a:buChar char="•"/>
            </a:pPr>
            <a:endParaRPr lang="en-US" sz="2200" dirty="0"/>
          </a:p>
        </p:txBody>
      </p:sp>
    </p:spTree>
    <p:extLst>
      <p:ext uri="{BB962C8B-B14F-4D97-AF65-F5344CB8AC3E}">
        <p14:creationId xmlns:p14="http://schemas.microsoft.com/office/powerpoint/2010/main" val="197764194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23363" y="421405"/>
            <a:ext cx="8145463" cy="838200"/>
          </a:xfrm>
        </p:spPr>
        <p:txBody>
          <a:bodyPr/>
          <a:lstStyle/>
          <a:p>
            <a:r>
              <a:rPr lang="en-US" sz="1800" dirty="0"/>
              <a:t>Chapter 6: Summary</a:t>
            </a:r>
            <a:br>
              <a:rPr lang="en-US" sz="1800" dirty="0"/>
            </a:br>
            <a:r>
              <a:rPr lang="en-US" dirty="0"/>
              <a:t>Multiarea OSPF </a:t>
            </a:r>
            <a:r>
              <a:rPr lang="en-US" dirty="0" smtClean="0"/>
              <a:t>Summary (cont.)</a:t>
            </a:r>
          </a:p>
        </p:txBody>
      </p:sp>
      <p:sp>
        <p:nvSpPr>
          <p:cNvPr id="52227" name="Content Placeholder 2"/>
          <p:cNvSpPr>
            <a:spLocks noGrp="1"/>
          </p:cNvSpPr>
          <p:nvPr>
            <p:ph idx="1"/>
          </p:nvPr>
        </p:nvSpPr>
        <p:spPr>
          <a:xfrm>
            <a:off x="624760" y="1317625"/>
            <a:ext cx="8184243" cy="5083175"/>
          </a:xfrm>
        </p:spPr>
        <p:txBody>
          <a:bodyPr/>
          <a:lstStyle/>
          <a:p>
            <a:r>
              <a:rPr lang="en-CA" sz="2000" dirty="0" smtClean="0"/>
              <a:t>Link-state </a:t>
            </a:r>
            <a:r>
              <a:rPr lang="en-CA" sz="2000" dirty="0"/>
              <a:t>a</a:t>
            </a:r>
            <a:r>
              <a:rPr lang="en-CA" sz="2000" dirty="0" smtClean="0"/>
              <a:t>dvertisements </a:t>
            </a:r>
            <a:r>
              <a:rPr lang="en-CA" sz="2000" dirty="0"/>
              <a:t>(LSAs) are the building blocks of </a:t>
            </a:r>
            <a:r>
              <a:rPr lang="en-CA" sz="2000" dirty="0" smtClean="0"/>
              <a:t>OSPF.</a:t>
            </a:r>
          </a:p>
          <a:p>
            <a:pPr marL="738188" lvl="1" indent="-280988">
              <a:buFont typeface="Wingdings" panose="05000000000000000000" pitchFamily="2" charset="2"/>
              <a:buChar char="§"/>
            </a:pPr>
            <a:r>
              <a:rPr lang="en-CA" dirty="0" smtClean="0"/>
              <a:t>Type </a:t>
            </a:r>
            <a:r>
              <a:rPr lang="en-CA" dirty="0"/>
              <a:t>1 LSAs are referred to as the router link </a:t>
            </a:r>
            <a:r>
              <a:rPr lang="en-CA" dirty="0" smtClean="0"/>
              <a:t>entries.</a:t>
            </a:r>
          </a:p>
          <a:p>
            <a:pPr marL="738188" lvl="1" indent="-280988">
              <a:buFont typeface="Wingdings" panose="05000000000000000000" pitchFamily="2" charset="2"/>
              <a:buChar char="§"/>
            </a:pPr>
            <a:r>
              <a:rPr lang="en-CA" dirty="0" smtClean="0"/>
              <a:t>Type </a:t>
            </a:r>
            <a:r>
              <a:rPr lang="en-CA" dirty="0"/>
              <a:t>2 LSAs are referred to as the network link entries and are flooded by a </a:t>
            </a:r>
            <a:r>
              <a:rPr lang="en-CA" dirty="0" smtClean="0"/>
              <a:t>DR.</a:t>
            </a:r>
          </a:p>
          <a:p>
            <a:pPr marL="738188" lvl="1" indent="-280988">
              <a:buFont typeface="Wingdings" panose="05000000000000000000" pitchFamily="2" charset="2"/>
              <a:buChar char="§"/>
            </a:pPr>
            <a:r>
              <a:rPr lang="en-CA" dirty="0" smtClean="0"/>
              <a:t>Type </a:t>
            </a:r>
            <a:r>
              <a:rPr lang="en-CA" dirty="0"/>
              <a:t>3 LSAs are referred to as the summary link entries and are created and propagated by </a:t>
            </a:r>
            <a:r>
              <a:rPr lang="en-CA" dirty="0" smtClean="0"/>
              <a:t>ABRs.</a:t>
            </a:r>
          </a:p>
          <a:p>
            <a:pPr marL="738188" lvl="1" indent="-280988">
              <a:buFont typeface="Wingdings" panose="05000000000000000000" pitchFamily="2" charset="2"/>
              <a:buChar char="§"/>
            </a:pPr>
            <a:r>
              <a:rPr lang="en-CA" dirty="0" smtClean="0"/>
              <a:t>A </a:t>
            </a:r>
            <a:r>
              <a:rPr lang="en-CA" dirty="0"/>
              <a:t>type 4 summary LSA is generated by an ABR only when an ASBR exists within an </a:t>
            </a:r>
            <a:r>
              <a:rPr lang="en-CA" dirty="0" smtClean="0"/>
              <a:t>area.</a:t>
            </a:r>
          </a:p>
          <a:p>
            <a:pPr marL="738188" lvl="1" indent="-280988">
              <a:buFont typeface="Wingdings" panose="05000000000000000000" pitchFamily="2" charset="2"/>
              <a:buChar char="§"/>
            </a:pPr>
            <a:r>
              <a:rPr lang="en-CA" dirty="0" smtClean="0"/>
              <a:t>Type </a:t>
            </a:r>
            <a:r>
              <a:rPr lang="en-CA" dirty="0"/>
              <a:t>5 external LSAs describe routes to networks outside the OSPF autonomous </a:t>
            </a:r>
            <a:r>
              <a:rPr lang="en-CA" dirty="0" smtClean="0"/>
              <a:t>system, originated </a:t>
            </a:r>
            <a:r>
              <a:rPr lang="en-CA" dirty="0"/>
              <a:t>by the ASBR and are flooded to the entire autonomous </a:t>
            </a:r>
            <a:r>
              <a:rPr lang="en-CA" dirty="0" smtClean="0"/>
              <a:t>system.</a:t>
            </a:r>
            <a:endParaRPr lang="en-US" dirty="0"/>
          </a:p>
          <a:p>
            <a:r>
              <a:rPr lang="en-CA" sz="2000" dirty="0"/>
              <a:t>SPF tree is used to determine the best </a:t>
            </a:r>
            <a:r>
              <a:rPr lang="en-CA" sz="2000" dirty="0" smtClean="0"/>
              <a:t>paths. </a:t>
            </a:r>
            <a:endParaRPr lang="en-US" sz="2000" dirty="0"/>
          </a:p>
          <a:p>
            <a:r>
              <a:rPr lang="en-CA" sz="2000" dirty="0" smtClean="0"/>
              <a:t>OSPF </a:t>
            </a:r>
            <a:r>
              <a:rPr lang="en-CA" sz="2000" dirty="0"/>
              <a:t>routes in an IPv4 routing table are identified using the following descriptors: O, O IA, O </a:t>
            </a:r>
            <a:r>
              <a:rPr lang="en-CA" sz="2000" dirty="0" smtClean="0"/>
              <a:t>E1, </a:t>
            </a:r>
            <a:r>
              <a:rPr lang="en-CA" sz="2000" dirty="0"/>
              <a:t>or O E2. </a:t>
            </a:r>
            <a:endParaRPr lang="en-CA" sz="2000" dirty="0" smtClean="0"/>
          </a:p>
          <a:p>
            <a:endParaRPr lang="en-US" dirty="0" smtClean="0"/>
          </a:p>
        </p:txBody>
      </p:sp>
    </p:spTree>
    <p:extLst>
      <p:ext uri="{BB962C8B-B14F-4D97-AF65-F5344CB8AC3E}">
        <p14:creationId xmlns:p14="http://schemas.microsoft.com/office/powerpoint/2010/main" val="246928033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23363" y="495147"/>
            <a:ext cx="8145463" cy="838200"/>
          </a:xfrm>
        </p:spPr>
        <p:txBody>
          <a:bodyPr/>
          <a:lstStyle/>
          <a:p>
            <a:r>
              <a:rPr lang="en-US" sz="1800" dirty="0"/>
              <a:t>Chapter 6: Summary</a:t>
            </a:r>
            <a:br>
              <a:rPr lang="en-US" sz="1800" dirty="0"/>
            </a:br>
            <a:r>
              <a:rPr lang="en-US" dirty="0"/>
              <a:t>Multiarea OSPF Summary (cont.)</a:t>
            </a:r>
            <a:endParaRPr lang="en-US" dirty="0" smtClean="0"/>
          </a:p>
        </p:txBody>
      </p:sp>
      <p:sp>
        <p:nvSpPr>
          <p:cNvPr id="52227" name="Content Placeholder 2"/>
          <p:cNvSpPr>
            <a:spLocks noGrp="1"/>
          </p:cNvSpPr>
          <p:nvPr>
            <p:ph idx="1"/>
          </p:nvPr>
        </p:nvSpPr>
        <p:spPr>
          <a:xfrm>
            <a:off x="265472" y="1578077"/>
            <a:ext cx="8703654" cy="4663768"/>
          </a:xfrm>
        </p:spPr>
        <p:txBody>
          <a:bodyPr/>
          <a:lstStyle/>
          <a:p>
            <a:r>
              <a:rPr lang="en-CA" sz="2000" dirty="0" smtClean="0"/>
              <a:t>The following example displays a </a:t>
            </a:r>
            <a:r>
              <a:rPr lang="en-CA" sz="2000" dirty="0"/>
              <a:t>multiarea OSPF configuration</a:t>
            </a:r>
            <a:r>
              <a:rPr lang="en-CA" sz="2000" dirty="0" smtClean="0"/>
              <a:t>:</a:t>
            </a:r>
            <a:endParaRPr lang="en-US" sz="2000" dirty="0"/>
          </a:p>
          <a:p>
            <a:pPr marL="236538" lvl="1" indent="0"/>
            <a:r>
              <a:rPr lang="en-CA" dirty="0">
                <a:latin typeface="Courier New" pitchFamily="49" charset="0"/>
                <a:cs typeface="Courier New" pitchFamily="49" charset="0"/>
              </a:rPr>
              <a:t>R1(config</a:t>
            </a:r>
            <a:r>
              <a:rPr lang="en-CA" dirty="0" smtClean="0">
                <a:latin typeface="Courier New" pitchFamily="49" charset="0"/>
                <a:cs typeface="Courier New" pitchFamily="49" charset="0"/>
              </a:rPr>
              <a:t>)# </a:t>
            </a:r>
            <a:r>
              <a:rPr lang="en-CA" b="1" dirty="0" smtClean="0">
                <a:latin typeface="Courier New" pitchFamily="49" charset="0"/>
                <a:cs typeface="Courier New" pitchFamily="49" charset="0"/>
              </a:rPr>
              <a:t>router </a:t>
            </a:r>
            <a:r>
              <a:rPr lang="en-CA" b="1" dirty="0">
                <a:latin typeface="Courier New" pitchFamily="49" charset="0"/>
                <a:cs typeface="Courier New" pitchFamily="49" charset="0"/>
              </a:rPr>
              <a:t>ospf 10</a:t>
            </a:r>
            <a:endParaRPr lang="en-US" dirty="0">
              <a:latin typeface="Courier New" pitchFamily="49" charset="0"/>
              <a:cs typeface="Courier New" pitchFamily="49" charset="0"/>
            </a:endParaRPr>
          </a:p>
          <a:p>
            <a:pPr marL="236538" lvl="1" indent="0"/>
            <a:r>
              <a:rPr lang="en-CA" dirty="0">
                <a:latin typeface="Courier New" pitchFamily="49" charset="0"/>
                <a:cs typeface="Courier New" pitchFamily="49" charset="0"/>
              </a:rPr>
              <a:t>R1(config-router</a:t>
            </a:r>
            <a:r>
              <a:rPr lang="en-CA" dirty="0" smtClean="0">
                <a:latin typeface="Courier New" pitchFamily="49" charset="0"/>
                <a:cs typeface="Courier New" pitchFamily="49" charset="0"/>
              </a:rPr>
              <a:t>)# </a:t>
            </a:r>
            <a:r>
              <a:rPr lang="en-CA" b="1" dirty="0" smtClean="0">
                <a:latin typeface="Courier New" pitchFamily="49" charset="0"/>
                <a:cs typeface="Courier New" pitchFamily="49" charset="0"/>
              </a:rPr>
              <a:t>router-id </a:t>
            </a:r>
            <a:r>
              <a:rPr lang="en-CA" b="1" dirty="0">
                <a:latin typeface="Courier New" pitchFamily="49" charset="0"/>
                <a:cs typeface="Courier New" pitchFamily="49" charset="0"/>
              </a:rPr>
              <a:t>1.1.1.1</a:t>
            </a:r>
            <a:endParaRPr lang="en-US" dirty="0">
              <a:latin typeface="Courier New" pitchFamily="49" charset="0"/>
              <a:cs typeface="Courier New" pitchFamily="49" charset="0"/>
            </a:endParaRPr>
          </a:p>
          <a:p>
            <a:pPr marL="236538" lvl="1" indent="0"/>
            <a:r>
              <a:rPr lang="en-CA" dirty="0">
                <a:latin typeface="Courier New" pitchFamily="49" charset="0"/>
                <a:cs typeface="Courier New" pitchFamily="49" charset="0"/>
              </a:rPr>
              <a:t>R1(config-router</a:t>
            </a:r>
            <a:r>
              <a:rPr lang="en-CA" dirty="0" smtClean="0">
                <a:latin typeface="Courier New" pitchFamily="49" charset="0"/>
                <a:cs typeface="Courier New" pitchFamily="49" charset="0"/>
              </a:rPr>
              <a:t>)# </a:t>
            </a:r>
            <a:r>
              <a:rPr lang="en-CA" b="1" dirty="0" smtClean="0">
                <a:latin typeface="Courier New" pitchFamily="49" charset="0"/>
                <a:cs typeface="Courier New" pitchFamily="49" charset="0"/>
              </a:rPr>
              <a:t>network </a:t>
            </a:r>
            <a:r>
              <a:rPr lang="en-CA" b="1" dirty="0">
                <a:latin typeface="Courier New" pitchFamily="49" charset="0"/>
                <a:cs typeface="Courier New" pitchFamily="49" charset="0"/>
              </a:rPr>
              <a:t>10.1.1.1 0.0.0.0 area 1</a:t>
            </a:r>
            <a:endParaRPr lang="en-US" dirty="0">
              <a:latin typeface="Courier New" pitchFamily="49" charset="0"/>
              <a:cs typeface="Courier New" pitchFamily="49" charset="0"/>
            </a:endParaRPr>
          </a:p>
          <a:p>
            <a:pPr marL="236538" lvl="1" indent="0"/>
            <a:r>
              <a:rPr lang="en-CA" dirty="0">
                <a:latin typeface="Courier New" pitchFamily="49" charset="0"/>
                <a:cs typeface="Courier New" pitchFamily="49" charset="0"/>
              </a:rPr>
              <a:t>R1(config-router</a:t>
            </a:r>
            <a:r>
              <a:rPr lang="en-CA" dirty="0" smtClean="0">
                <a:latin typeface="Courier New" pitchFamily="49" charset="0"/>
                <a:cs typeface="Courier New" pitchFamily="49" charset="0"/>
              </a:rPr>
              <a:t>)# </a:t>
            </a:r>
            <a:r>
              <a:rPr lang="en-CA" b="1" dirty="0" smtClean="0">
                <a:latin typeface="Courier New" pitchFamily="49" charset="0"/>
                <a:cs typeface="Courier New" pitchFamily="49" charset="0"/>
              </a:rPr>
              <a:t>network </a:t>
            </a:r>
            <a:r>
              <a:rPr lang="en-CA" b="1" dirty="0">
                <a:latin typeface="Courier New" pitchFamily="49" charset="0"/>
                <a:cs typeface="Courier New" pitchFamily="49" charset="0"/>
              </a:rPr>
              <a:t>10.1.2.1 0.0.0.0 area 1</a:t>
            </a:r>
            <a:endParaRPr lang="en-US" dirty="0">
              <a:latin typeface="Courier New" pitchFamily="49" charset="0"/>
              <a:cs typeface="Courier New" pitchFamily="49" charset="0"/>
            </a:endParaRPr>
          </a:p>
          <a:p>
            <a:pPr marL="236538" lvl="1" indent="0"/>
            <a:r>
              <a:rPr lang="en-CA" dirty="0">
                <a:latin typeface="Courier New" pitchFamily="49" charset="0"/>
                <a:cs typeface="Courier New" pitchFamily="49" charset="0"/>
              </a:rPr>
              <a:t>R1(config-router</a:t>
            </a:r>
            <a:r>
              <a:rPr lang="en-CA" dirty="0" smtClean="0">
                <a:latin typeface="Courier New" pitchFamily="49" charset="0"/>
                <a:cs typeface="Courier New" pitchFamily="49" charset="0"/>
              </a:rPr>
              <a:t>)# </a:t>
            </a:r>
            <a:r>
              <a:rPr lang="en-CA" b="1" dirty="0" smtClean="0">
                <a:latin typeface="Courier New" pitchFamily="49" charset="0"/>
                <a:cs typeface="Courier New" pitchFamily="49" charset="0"/>
              </a:rPr>
              <a:t>network </a:t>
            </a:r>
            <a:r>
              <a:rPr lang="en-CA" b="1" dirty="0">
                <a:latin typeface="Courier New" pitchFamily="49" charset="0"/>
                <a:cs typeface="Courier New" pitchFamily="49" charset="0"/>
              </a:rPr>
              <a:t>192.168.10.1 0.0.0.0 area 0</a:t>
            </a:r>
            <a:endParaRPr lang="en-US" dirty="0">
              <a:latin typeface="Courier New" pitchFamily="49" charset="0"/>
              <a:cs typeface="Courier New" pitchFamily="49" charset="0"/>
            </a:endParaRPr>
          </a:p>
          <a:p>
            <a:r>
              <a:rPr lang="en-CA" sz="2000" dirty="0"/>
              <a:t>D</a:t>
            </a:r>
            <a:r>
              <a:rPr lang="en-CA" sz="2000" dirty="0" smtClean="0"/>
              <a:t>oes </a:t>
            </a:r>
            <a:r>
              <a:rPr lang="en-CA" sz="2000" dirty="0"/>
              <a:t>not perform </a:t>
            </a:r>
            <a:r>
              <a:rPr lang="en-CA" sz="2000" dirty="0" smtClean="0"/>
              <a:t>autosummarization, but can be </a:t>
            </a:r>
            <a:r>
              <a:rPr lang="en-CA" sz="2000" dirty="0"/>
              <a:t>manually </a:t>
            </a:r>
            <a:r>
              <a:rPr lang="en-CA" sz="2000" dirty="0" smtClean="0"/>
              <a:t>configured using </a:t>
            </a:r>
            <a:r>
              <a:rPr lang="en-CA" sz="2000" dirty="0"/>
              <a:t>the</a:t>
            </a:r>
            <a:r>
              <a:rPr lang="en-CA" sz="2000" b="1" dirty="0"/>
              <a:t> </a:t>
            </a:r>
            <a:r>
              <a:rPr lang="en-CA" sz="2000" b="1" dirty="0">
                <a:latin typeface="Courier New" panose="02070309020205020404" pitchFamily="49" charset="0"/>
                <a:cs typeface="Courier New" panose="02070309020205020404" pitchFamily="49" charset="0"/>
              </a:rPr>
              <a:t>summary-address </a:t>
            </a:r>
            <a:r>
              <a:rPr lang="en-CA" sz="2000" i="1" dirty="0">
                <a:latin typeface="Courier New" panose="02070309020205020404" pitchFamily="49" charset="0"/>
                <a:cs typeface="Courier New" panose="02070309020205020404" pitchFamily="49" charset="0"/>
              </a:rPr>
              <a:t>address mask</a:t>
            </a:r>
            <a:r>
              <a:rPr lang="en-CA" sz="2000" dirty="0">
                <a:latin typeface="Courier New" panose="02070309020205020404" pitchFamily="49" charset="0"/>
                <a:cs typeface="Courier New" panose="02070309020205020404" pitchFamily="49" charset="0"/>
              </a:rPr>
              <a:t> </a:t>
            </a:r>
            <a:r>
              <a:rPr lang="en-CA" sz="2000" dirty="0"/>
              <a:t>router configuration </a:t>
            </a:r>
            <a:r>
              <a:rPr lang="en-CA" sz="2000" dirty="0" smtClean="0"/>
              <a:t>mode command</a:t>
            </a:r>
            <a:endParaRPr lang="en-US" sz="2000" dirty="0"/>
          </a:p>
        </p:txBody>
      </p:sp>
    </p:spTree>
    <p:extLst>
      <p:ext uri="{BB962C8B-B14F-4D97-AF65-F5344CB8AC3E}">
        <p14:creationId xmlns:p14="http://schemas.microsoft.com/office/powerpoint/2010/main" val="330049313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567608" y="450902"/>
            <a:ext cx="8145463" cy="838200"/>
          </a:xfrm>
        </p:spPr>
        <p:txBody>
          <a:bodyPr/>
          <a:lstStyle/>
          <a:p>
            <a:r>
              <a:rPr lang="en-US" sz="1800" dirty="0"/>
              <a:t>Chapter 6: Summary</a:t>
            </a:r>
            <a:br>
              <a:rPr lang="en-US" sz="1800" dirty="0"/>
            </a:br>
            <a:r>
              <a:rPr lang="en-US" dirty="0"/>
              <a:t>Multiarea OSPF Summary (cont.)</a:t>
            </a:r>
            <a:endParaRPr lang="en-US" dirty="0" smtClean="0"/>
          </a:p>
        </p:txBody>
      </p:sp>
      <p:sp>
        <p:nvSpPr>
          <p:cNvPr id="52227" name="Content Placeholder 2"/>
          <p:cNvSpPr>
            <a:spLocks noGrp="1"/>
          </p:cNvSpPr>
          <p:nvPr>
            <p:ph idx="1"/>
          </p:nvPr>
        </p:nvSpPr>
        <p:spPr>
          <a:xfrm>
            <a:off x="610010" y="1504335"/>
            <a:ext cx="8184243" cy="4752259"/>
          </a:xfrm>
        </p:spPr>
        <p:txBody>
          <a:bodyPr/>
          <a:lstStyle/>
          <a:p>
            <a:r>
              <a:rPr lang="en-CA" sz="2000" dirty="0" smtClean="0"/>
              <a:t>The following commands are </a:t>
            </a:r>
            <a:r>
              <a:rPr lang="en-CA" sz="2000" dirty="0"/>
              <a:t>used to verify OSPF </a:t>
            </a:r>
            <a:r>
              <a:rPr lang="en-CA" sz="2000" dirty="0" smtClean="0"/>
              <a:t>configurations:</a:t>
            </a:r>
            <a:endParaRPr lang="en-US" sz="2000" dirty="0"/>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ospf neighbor </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ospf</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ospf interface </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protocols</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ospf interface brief</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route ospf</a:t>
            </a:r>
            <a:endParaRPr lang="en-US" b="1" dirty="0">
              <a:latin typeface="Courier New" panose="02070309020205020404" pitchFamily="49" charset="0"/>
              <a:cs typeface="Courier New" panose="02070309020205020404" pitchFamily="49" charset="0"/>
            </a:endParaRPr>
          </a:p>
          <a:p>
            <a:pPr marL="742950" lvl="1" indent="-285750">
              <a:buFont typeface="Wingdings" pitchFamily="2" charset="2"/>
              <a:buChar char="§"/>
            </a:pPr>
            <a:r>
              <a:rPr lang="en-CA" b="1" dirty="0">
                <a:latin typeface="Courier New" panose="02070309020205020404" pitchFamily="49" charset="0"/>
                <a:cs typeface="Courier New" panose="02070309020205020404" pitchFamily="49" charset="0"/>
              </a:rPr>
              <a:t>show ip ospf database </a:t>
            </a:r>
            <a:endParaRPr lang="en-US" b="1" dirty="0">
              <a:latin typeface="Courier New" panose="02070309020205020404" pitchFamily="49" charset="0"/>
              <a:cs typeface="Courier New" panose="02070309020205020404" pitchFamily="49" charset="0"/>
            </a:endParaRPr>
          </a:p>
          <a:p>
            <a:pPr>
              <a:buFont typeface="Wingdings" pitchFamily="2" charset="2"/>
              <a:buNone/>
            </a:pPr>
            <a:endParaRPr lang="en-US" dirty="0" smtClean="0"/>
          </a:p>
          <a:p>
            <a:endParaRPr lang="en-US" dirty="0" smtClean="0"/>
          </a:p>
        </p:txBody>
      </p:sp>
    </p:spTree>
    <p:extLst>
      <p:ext uri="{BB962C8B-B14F-4D97-AF65-F5344CB8AC3E}">
        <p14:creationId xmlns:p14="http://schemas.microsoft.com/office/powerpoint/2010/main" val="32062295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n-US" sz="2400" dirty="0">
              <a:solidFill>
                <a:srgbClr val="000000"/>
              </a:solidFill>
            </a:endParaRPr>
          </a:p>
        </p:txBody>
      </p:sp>
      <p:pic>
        <p:nvPicPr>
          <p:cNvPr id="53251"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2906137243"/>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9612" y="348345"/>
            <a:ext cx="8908276" cy="885372"/>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Razones para utilizar protocolos de routing de estado de enlace</a:t>
            </a:r>
            <a:br>
              <a:rPr lang="es-ES" sz="1800" b="1" i="0" dirty="0" smtClean="0">
                <a:solidFill>
                  <a:srgbClr val="708CA1"/>
                </a:solidFill>
                <a:latin typeface="Arial"/>
              </a:rPr>
            </a:br>
            <a:r>
              <a:rPr lang="es-ES" sz="2800" b="1" i="0" dirty="0" smtClean="0">
                <a:solidFill>
                  <a:srgbClr val="708CA1"/>
                </a:solidFill>
                <a:latin typeface="Arial"/>
              </a:rPr>
              <a:t>Desventajas de los protocolos de estado de enlace</a:t>
            </a:r>
            <a:endParaRPr lang="es-ES" sz="2800" dirty="0"/>
          </a:p>
        </p:txBody>
      </p:sp>
      <p:pic>
        <p:nvPicPr>
          <p:cNvPr id="4098" name="Picture 2"/>
          <p:cNvPicPr>
            <a:picLocks noChangeAspect="1" noChangeArrowheads="1"/>
          </p:cNvPicPr>
          <p:nvPr/>
        </p:nvPicPr>
        <p:blipFill>
          <a:blip r:embed="rId3"/>
          <a:stretch>
            <a:fillRect/>
          </a:stretch>
        </p:blipFill>
        <p:spPr bwMode="auto">
          <a:xfrm>
            <a:off x="942173" y="1492478"/>
            <a:ext cx="6906427" cy="497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888396"/>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Razones para utilizar protocolos de routing de estado de enlace</a:t>
            </a:r>
            <a:br>
              <a:rPr lang="es-ES" sz="1800" b="1" i="0" smtClean="0">
                <a:solidFill>
                  <a:srgbClr val="708CA1"/>
                </a:solidFill>
                <a:latin typeface="Arial"/>
              </a:rPr>
            </a:br>
            <a:r>
              <a:rPr lang="es-ES" sz="2800" b="1" i="0" smtClean="0">
                <a:solidFill>
                  <a:srgbClr val="708CA1"/>
                </a:solidFill>
                <a:latin typeface="Arial"/>
              </a:rPr>
              <a:t>Protocolos que utilizan estado de enlace</a:t>
            </a:r>
            <a:endParaRPr lang="es-ES" sz="2800"/>
          </a:p>
        </p:txBody>
      </p:sp>
      <p:sp>
        <p:nvSpPr>
          <p:cNvPr id="3" name="TextBox 2"/>
          <p:cNvSpPr txBox="1"/>
          <p:nvPr/>
        </p:nvSpPr>
        <p:spPr>
          <a:xfrm>
            <a:off x="406398" y="1752600"/>
            <a:ext cx="8273143" cy="4081117"/>
          </a:xfrm>
          <a:prstGeom prst="rect">
            <a:avLst/>
          </a:prstGeom>
          <a:noFill/>
        </p:spPr>
        <p:txBody>
          <a:bodyPr wrap="square" rtlCol="0">
            <a:spAutoFit/>
          </a:bodyPr>
          <a:lstStyle/>
          <a:p>
            <a:pPr eaLnBrk="0" fontAlgn="base" hangingPunct="0">
              <a:lnSpc>
                <a:spcPct val="90000"/>
              </a:lnSpc>
              <a:spcBef>
                <a:spcPct val="0"/>
              </a:spcBef>
              <a:spcAft>
                <a:spcPct val="0"/>
              </a:spcAft>
            </a:pPr>
            <a:r>
              <a:rPr lang="es-ES" sz="2400" dirty="0">
                <a:solidFill>
                  <a:srgbClr val="000000"/>
                </a:solidFill>
              </a:rPr>
              <a:t>Existen solamente dos protocolos de </a:t>
            </a:r>
            <a:r>
              <a:rPr lang="es-ES" sz="2400" dirty="0" err="1">
                <a:solidFill>
                  <a:srgbClr val="000000"/>
                </a:solidFill>
              </a:rPr>
              <a:t>routing</a:t>
            </a:r>
            <a:r>
              <a:rPr lang="es-ES" sz="2400" dirty="0">
                <a:solidFill>
                  <a:srgbClr val="000000"/>
                </a:solidFill>
              </a:rPr>
              <a:t> de estado de enlace:</a:t>
            </a:r>
          </a:p>
          <a:p>
            <a:pPr eaLnBrk="0" fontAlgn="base" hangingPunct="0">
              <a:lnSpc>
                <a:spcPct val="90000"/>
              </a:lnSpc>
              <a:spcBef>
                <a:spcPct val="0"/>
              </a:spcBef>
              <a:spcAft>
                <a:spcPct val="0"/>
              </a:spcAft>
            </a:pPr>
            <a:endParaRPr lang="es-ES" sz="2400" dirty="0">
              <a:solidFill>
                <a:srgbClr val="000000"/>
              </a:solidFill>
            </a:endParaRP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Protocolo OSPF (Open </a:t>
            </a:r>
            <a:r>
              <a:rPr lang="es-ES" sz="2400" dirty="0" err="1">
                <a:solidFill>
                  <a:srgbClr val="000000"/>
                </a:solidFill>
              </a:rPr>
              <a:t>Shortest</a:t>
            </a:r>
            <a:r>
              <a:rPr lang="es-ES" sz="2400" dirty="0">
                <a:solidFill>
                  <a:srgbClr val="000000"/>
                </a:solidFill>
              </a:rPr>
              <a:t> </a:t>
            </a:r>
            <a:r>
              <a:rPr lang="es-ES" sz="2400" dirty="0" err="1">
                <a:solidFill>
                  <a:srgbClr val="000000"/>
                </a:solidFill>
              </a:rPr>
              <a:t>Path</a:t>
            </a:r>
            <a:r>
              <a:rPr lang="es-ES" sz="2400" dirty="0">
                <a:solidFill>
                  <a:srgbClr val="000000"/>
                </a:solidFill>
              </a:rPr>
              <a:t> </a:t>
            </a:r>
            <a:r>
              <a:rPr lang="es-ES" sz="2400" dirty="0" err="1">
                <a:solidFill>
                  <a:srgbClr val="000000"/>
                </a:solidFill>
              </a:rPr>
              <a:t>First</a:t>
            </a:r>
            <a:r>
              <a:rPr lang="es-ES" sz="2400" dirty="0">
                <a:solidFill>
                  <a:srgbClr val="000000"/>
                </a:solidFill>
              </a:rPr>
              <a:t>), el más utilizado </a:t>
            </a:r>
          </a:p>
          <a:p>
            <a:pPr marL="800100" lvl="1" indent="-342900" eaLnBrk="0" fontAlgn="base" hangingPunct="0">
              <a:lnSpc>
                <a:spcPct val="90000"/>
              </a:lnSpc>
              <a:spcBef>
                <a:spcPct val="0"/>
              </a:spcBef>
              <a:spcAft>
                <a:spcPct val="0"/>
              </a:spcAft>
              <a:buFont typeface="Arial"/>
              <a:buChar char="•"/>
            </a:pPr>
            <a:r>
              <a:rPr lang="es-ES" sz="2400" dirty="0">
                <a:solidFill>
                  <a:srgbClr val="000000"/>
                </a:solidFill>
              </a:rPr>
              <a:t>Se comenzó a utilizar en 1987. </a:t>
            </a:r>
          </a:p>
          <a:p>
            <a:pPr marL="800100" lvl="1" indent="-342900" eaLnBrk="0" fontAlgn="base" hangingPunct="0">
              <a:lnSpc>
                <a:spcPct val="90000"/>
              </a:lnSpc>
              <a:spcBef>
                <a:spcPct val="0"/>
              </a:spcBef>
              <a:spcAft>
                <a:spcPct val="0"/>
              </a:spcAft>
              <a:buFont typeface="Arial"/>
              <a:buChar char="•"/>
            </a:pPr>
            <a:r>
              <a:rPr lang="es-ES" sz="2400" dirty="0">
                <a:solidFill>
                  <a:srgbClr val="000000"/>
                </a:solidFill>
              </a:rPr>
              <a:t>Hay dos versiones actuales:</a:t>
            </a:r>
          </a:p>
          <a:p>
            <a:pPr marL="800100" lvl="1" indent="-342900" eaLnBrk="0" fontAlgn="base" hangingPunct="0">
              <a:lnSpc>
                <a:spcPct val="90000"/>
              </a:lnSpc>
              <a:spcBef>
                <a:spcPct val="0"/>
              </a:spcBef>
              <a:spcAft>
                <a:spcPct val="0"/>
              </a:spcAft>
              <a:buFont typeface="Arial"/>
              <a:buChar char="•"/>
            </a:pPr>
            <a:r>
              <a:rPr lang="es-ES" sz="2400" dirty="0">
                <a:solidFill>
                  <a:srgbClr val="000000"/>
                </a:solidFill>
              </a:rPr>
              <a:t>OSPFv2: OSPF para redes IPv4</a:t>
            </a:r>
          </a:p>
          <a:p>
            <a:pPr marL="800100" lvl="1" indent="-342900" eaLnBrk="0" fontAlgn="base" hangingPunct="0">
              <a:lnSpc>
                <a:spcPct val="90000"/>
              </a:lnSpc>
              <a:spcBef>
                <a:spcPct val="0"/>
              </a:spcBef>
              <a:spcAft>
                <a:spcPct val="0"/>
              </a:spcAft>
              <a:buFont typeface="Arial"/>
              <a:buChar char="•"/>
            </a:pPr>
            <a:r>
              <a:rPr lang="es-ES" sz="2400" dirty="0">
                <a:solidFill>
                  <a:srgbClr val="000000"/>
                </a:solidFill>
              </a:rPr>
              <a:t>OSPFv3: OSPF para redes IPv6 </a:t>
            </a:r>
          </a:p>
          <a:p>
            <a:pPr marL="342900" indent="-342900" eaLnBrk="0" fontAlgn="base" hangingPunct="0">
              <a:lnSpc>
                <a:spcPct val="90000"/>
              </a:lnSpc>
              <a:spcBef>
                <a:spcPct val="0"/>
              </a:spcBef>
              <a:spcAft>
                <a:spcPct val="0"/>
              </a:spcAft>
              <a:buFont typeface="Arial"/>
              <a:buChar char="•"/>
            </a:pPr>
            <a:endParaRPr lang="es-ES" sz="2400" dirty="0">
              <a:solidFill>
                <a:srgbClr val="000000"/>
              </a:solidFill>
            </a:endParaRP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El protocolo IS-IS fue diseñado por la Organización Internacional para la Estandarización (ISO).</a:t>
            </a:r>
            <a:endParaRPr lang="es-ES" sz="2400" dirty="0">
              <a:solidFill>
                <a:srgbClr val="000000"/>
              </a:solidFill>
            </a:endParaRPr>
          </a:p>
        </p:txBody>
      </p:sp>
    </p:spTree>
    <p:extLst>
      <p:ext uri="{BB962C8B-B14F-4D97-AF65-F5344CB8AC3E}">
        <p14:creationId xmlns:p14="http://schemas.microsoft.com/office/powerpoint/2010/main" val="3640688657"/>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Evolución de OSPF</a:t>
            </a:r>
            <a:endParaRPr lang="es-ES" smtClean="0">
              <a:solidFill>
                <a:schemeClr val="accent5">
                  <a:lumMod val="75000"/>
                </a:schemeClr>
              </a:solidFill>
              <a:cs typeface="Arial" pitchFamily="34" charset="0"/>
            </a:endParaRPr>
          </a:p>
        </p:txBody>
      </p:sp>
      <p:sp>
        <p:nvSpPr>
          <p:cNvPr id="38915" name="Content Placeholder 5"/>
          <p:cNvSpPr>
            <a:spLocks noGrp="1"/>
          </p:cNvSpPr>
          <p:nvPr>
            <p:ph idx="1"/>
          </p:nvPr>
        </p:nvSpPr>
        <p:spPr>
          <a:xfrm>
            <a:off x="539524" y="1724932"/>
            <a:ext cx="7940675" cy="553811"/>
          </a:xfrm>
        </p:spPr>
        <p:txBody>
          <a:bodyPr/>
          <a:lstStyle/>
          <a:p>
            <a:pPr marL="0" indent="0" algn="ctr" defTabSz="814365">
              <a:spcBef>
                <a:spcPct val="50000"/>
              </a:spcBef>
              <a:spcAft>
                <a:spcPct val="0"/>
              </a:spcAft>
              <a:buNone/>
            </a:pPr>
            <a:r>
              <a:rPr lang="es-ES" sz="2400" b="0" i="0" dirty="0" smtClean="0">
                <a:solidFill>
                  <a:srgbClr val="000000"/>
                </a:solidFill>
                <a:latin typeface="Arial"/>
              </a:rPr>
              <a:t>Protocolos de </a:t>
            </a:r>
            <a:r>
              <a:rPr lang="es-ES" sz="2400" b="0" i="0" dirty="0" err="1" smtClean="0">
                <a:solidFill>
                  <a:srgbClr val="000000"/>
                </a:solidFill>
                <a:latin typeface="Arial"/>
              </a:rPr>
              <a:t>gateway</a:t>
            </a:r>
            <a:r>
              <a:rPr lang="es-ES" sz="2400" b="0" i="0" dirty="0" smtClean="0">
                <a:solidFill>
                  <a:srgbClr val="000000"/>
                </a:solidFill>
                <a:latin typeface="Arial"/>
              </a:rPr>
              <a:t> interior </a:t>
            </a:r>
            <a:endParaRPr lang="es-ES" dirty="0"/>
          </a:p>
        </p:txBody>
      </p:sp>
      <p:pic>
        <p:nvPicPr>
          <p:cNvPr id="2050" name="Picture 2"/>
          <p:cNvPicPr>
            <a:picLocks noChangeAspect="1" noChangeArrowheads="1"/>
          </p:cNvPicPr>
          <p:nvPr/>
        </p:nvPicPr>
        <p:blipFill>
          <a:blip r:embed="rId3"/>
          <a:stretch>
            <a:fillRect/>
          </a:stretch>
        </p:blipFill>
        <p:spPr bwMode="auto">
          <a:xfrm>
            <a:off x="543743" y="2453027"/>
            <a:ext cx="7430046" cy="197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flipH="1">
            <a:off x="2786743" y="3629798"/>
            <a:ext cx="1175659" cy="15808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 name="TextBox 3"/>
          <p:cNvSpPr txBox="1"/>
          <p:nvPr/>
        </p:nvSpPr>
        <p:spPr>
          <a:xfrm>
            <a:off x="2409371" y="5210629"/>
            <a:ext cx="754743" cy="3693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s-ES" sz="2000">
                <a:solidFill>
                  <a:srgbClr val="FF0000"/>
                </a:solidFill>
              </a:rPr>
              <a:t>1988</a:t>
            </a:r>
            <a:endParaRPr lang="es-ES" sz="2000">
              <a:solidFill>
                <a:srgbClr val="FF0000"/>
              </a:solidFill>
            </a:endParaRPr>
          </a:p>
        </p:txBody>
      </p:sp>
      <p:cxnSp>
        <p:nvCxnSpPr>
          <p:cNvPr id="8" name="Straight Arrow Connector 7"/>
          <p:cNvCxnSpPr/>
          <p:nvPr/>
        </p:nvCxnSpPr>
        <p:spPr bwMode="auto">
          <a:xfrm>
            <a:off x="4368800" y="4020457"/>
            <a:ext cx="1074057" cy="11901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157106" y="4943928"/>
            <a:ext cx="2500994" cy="646331"/>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s-ES" sz="2000" dirty="0">
                <a:solidFill>
                  <a:srgbClr val="FF0000"/>
                </a:solidFill>
              </a:rPr>
              <a:t>1989</a:t>
            </a:r>
          </a:p>
          <a:p>
            <a:pPr algn="ctr" eaLnBrk="0" fontAlgn="base" hangingPunct="0">
              <a:lnSpc>
                <a:spcPct val="90000"/>
              </a:lnSpc>
              <a:spcBef>
                <a:spcPct val="0"/>
              </a:spcBef>
              <a:spcAft>
                <a:spcPct val="0"/>
              </a:spcAft>
            </a:pPr>
            <a:r>
              <a:rPr lang="es-ES" sz="2000" dirty="0">
                <a:solidFill>
                  <a:srgbClr val="FF0000"/>
                </a:solidFill>
              </a:rPr>
              <a:t>Actualizado en 2014</a:t>
            </a:r>
            <a:endParaRPr lang="es-ES" sz="2000" dirty="0">
              <a:solidFill>
                <a:srgbClr val="FF0000"/>
              </a:solidFill>
            </a:endParaRPr>
          </a:p>
        </p:txBody>
      </p:sp>
    </p:spTree>
    <p:extLst>
      <p:ext uri="{BB962C8B-B14F-4D97-AF65-F5344CB8AC3E}">
        <p14:creationId xmlns:p14="http://schemas.microsoft.com/office/powerpoint/2010/main" val="315002855"/>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8</a:t>
            </a:r>
            <a:endParaRPr lang="es-ES" smtClean="0">
              <a:ea typeface="ＭＳ Ｐゴシック" pitchFamily="34" charset="-128"/>
            </a:endParaRPr>
          </a:p>
        </p:txBody>
      </p:sp>
      <p:sp>
        <p:nvSpPr>
          <p:cNvPr id="6147" name="Rectangle 3"/>
          <p:cNvSpPr>
            <a:spLocks noGrp="1" noChangeArrowheads="1"/>
          </p:cNvSpPr>
          <p:nvPr>
            <p:ph idx="1"/>
          </p:nvPr>
        </p:nvSpPr>
        <p:spPr>
          <a:xfrm>
            <a:off x="747713" y="1799772"/>
            <a:ext cx="8131175" cy="4239078"/>
          </a:xfrm>
        </p:spPr>
        <p:txBody>
          <a:bodyPr/>
          <a:lstStyle/>
          <a:p>
            <a:pPr marL="0" indent="0" algn="l" defTabSz="814365">
              <a:spcBef>
                <a:spcPct val="50000"/>
              </a:spcBef>
              <a:spcAft>
                <a:spcPct val="0"/>
              </a:spcAft>
              <a:buNone/>
            </a:pPr>
            <a:r>
              <a:rPr lang="es-ES" sz="2400" b="0" i="0" smtClean="0">
                <a:solidFill>
                  <a:srgbClr val="000000"/>
                </a:solidFill>
                <a:latin typeface="Arial"/>
                <a:ea typeface="+mn-ea"/>
                <a:cs typeface="Arial"/>
              </a:rPr>
              <a:t>8.1 Características de OSPF</a:t>
            </a:r>
          </a:p>
          <a:p>
            <a:pPr marL="0" indent="0" algn="l" defTabSz="814365">
              <a:spcBef>
                <a:spcPct val="50000"/>
              </a:spcBef>
              <a:spcAft>
                <a:spcPct val="0"/>
              </a:spcAft>
              <a:buNone/>
            </a:pPr>
            <a:r>
              <a:rPr lang="es-ES" sz="2400" b="0" i="0" smtClean="0">
                <a:solidFill>
                  <a:srgbClr val="000000"/>
                </a:solidFill>
                <a:latin typeface="Arial"/>
                <a:ea typeface="+mn-ea"/>
                <a:cs typeface="Arial"/>
              </a:rPr>
              <a:t>8.2 Configuración de OSPFv2 de área única</a:t>
            </a:r>
          </a:p>
          <a:p>
            <a:pPr marL="0" indent="0" algn="l" defTabSz="814365">
              <a:spcBef>
                <a:spcPct val="50000"/>
              </a:spcBef>
              <a:spcAft>
                <a:spcPct val="0"/>
              </a:spcAft>
              <a:buNone/>
            </a:pPr>
            <a:r>
              <a:rPr lang="es-ES" sz="2400" b="0" i="0" smtClean="0">
                <a:solidFill>
                  <a:srgbClr val="000000"/>
                </a:solidFill>
                <a:latin typeface="Arial"/>
                <a:ea typeface="+mn-ea"/>
                <a:cs typeface="Arial"/>
              </a:rPr>
              <a:t>8.3 Configuración de OSPFv3 de área única</a:t>
            </a:r>
            <a:endParaRPr lang="es-ES" sz="2400" b="0" i="0">
              <a:solidFill>
                <a:srgbClr val="000000"/>
              </a:solidFill>
              <a:latin typeface="Arial"/>
              <a:ea typeface="+mn-ea"/>
              <a:cs typeface="Arial"/>
            </a:endParaRPr>
          </a:p>
        </p:txBody>
      </p:sp>
    </p:spTree>
    <p:extLst>
      <p:ext uri="{BB962C8B-B14F-4D97-AF65-F5344CB8AC3E}">
        <p14:creationId xmlns:p14="http://schemas.microsoft.com/office/powerpoint/2010/main" val="631757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Características de OSPF</a:t>
            </a:r>
            <a:endParaRPr lang="es-ES" smtClean="0">
              <a:solidFill>
                <a:schemeClr val="accent5">
                  <a:lumMod val="75000"/>
                </a:schemeClr>
              </a:solidFill>
              <a:cs typeface="Arial" pitchFamily="34" charset="0"/>
            </a:endParaRPr>
          </a:p>
        </p:txBody>
      </p:sp>
      <p:pic>
        <p:nvPicPr>
          <p:cNvPr id="3074" name="Picture 2"/>
          <p:cNvPicPr>
            <a:picLocks noChangeAspect="1" noChangeArrowheads="1"/>
          </p:cNvPicPr>
          <p:nvPr/>
        </p:nvPicPr>
        <p:blipFill>
          <a:blip r:embed="rId3"/>
          <a:stretch>
            <a:fillRect/>
          </a:stretch>
        </p:blipFill>
        <p:spPr bwMode="auto">
          <a:xfrm>
            <a:off x="1485453" y="1698744"/>
            <a:ext cx="5887803" cy="4527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884934"/>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Componentes de OSPF</a:t>
            </a:r>
            <a:endParaRPr lang="es-ES" smtClean="0">
              <a:solidFill>
                <a:schemeClr val="accent5">
                  <a:lumMod val="75000"/>
                </a:schemeClr>
              </a:solidFill>
              <a:cs typeface="Arial" pitchFamily="34" charset="0"/>
            </a:endParaRPr>
          </a:p>
        </p:txBody>
      </p:sp>
      <p:pic>
        <p:nvPicPr>
          <p:cNvPr id="4098" name="Picture 2"/>
          <p:cNvPicPr>
            <a:picLocks noChangeAspect="1" noChangeArrowheads="1"/>
          </p:cNvPicPr>
          <p:nvPr/>
        </p:nvPicPr>
        <p:blipFill>
          <a:blip r:embed="rId3"/>
          <a:stretch>
            <a:fillRect/>
          </a:stretch>
        </p:blipFill>
        <p:spPr bwMode="auto">
          <a:xfrm>
            <a:off x="1608769" y="1560060"/>
            <a:ext cx="5636178" cy="487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3347840"/>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Componentes de OSPF</a:t>
            </a:r>
            <a:endParaRPr lang="es-ES" smtClean="0">
              <a:solidFill>
                <a:schemeClr val="accent5">
                  <a:lumMod val="75000"/>
                </a:schemeClr>
              </a:solidFill>
              <a:cs typeface="Arial" pitchFamily="34" charset="0"/>
            </a:endParaRPr>
          </a:p>
        </p:txBody>
      </p:sp>
      <p:pic>
        <p:nvPicPr>
          <p:cNvPr id="5122" name="Picture 2"/>
          <p:cNvPicPr>
            <a:picLocks noChangeAspect="1" noChangeArrowheads="1"/>
          </p:cNvPicPr>
          <p:nvPr/>
        </p:nvPicPr>
        <p:blipFill>
          <a:blip r:embed="rId3"/>
          <a:srcRect t="10451" b="13304"/>
          <a:stretch>
            <a:fillRect/>
          </a:stretch>
        </p:blipFill>
        <p:spPr bwMode="auto">
          <a:xfrm>
            <a:off x="1219200" y="3295650"/>
            <a:ext cx="6468009" cy="3161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98285" y="1698643"/>
            <a:ext cx="7823200" cy="1421928"/>
          </a:xfrm>
          <a:prstGeom prst="rect">
            <a:avLst/>
          </a:prstGeom>
          <a:noFill/>
        </p:spPr>
        <p:txBody>
          <a:bodyPr wrap="square" rtlCol="0">
            <a:spAutoFit/>
          </a:bodyPr>
          <a:lstStyle/>
          <a:p>
            <a:pPr eaLnBrk="0" fontAlgn="base" hangingPunct="0">
              <a:lnSpc>
                <a:spcPct val="90000"/>
              </a:lnSpc>
              <a:spcBef>
                <a:spcPct val="0"/>
              </a:spcBef>
              <a:spcAft>
                <a:spcPct val="0"/>
              </a:spcAft>
            </a:pPr>
            <a:r>
              <a:rPr lang="es-ES" sz="2400">
                <a:solidFill>
                  <a:srgbClr val="000000"/>
                </a:solidFill>
              </a:rPr>
              <a:t>Los routers OSPF intercambian paquetes. Estos paquetes se utilizan para descubrir routers vecinos y también para intercambiar información de routing, a fin de mantener información precisa acerca de la red.</a:t>
            </a:r>
            <a:endParaRPr lang="es-ES" sz="2400">
              <a:solidFill>
                <a:srgbClr val="000000"/>
              </a:solidFill>
            </a:endParaRPr>
          </a:p>
        </p:txBody>
      </p:sp>
    </p:spTree>
    <p:extLst>
      <p:ext uri="{BB962C8B-B14F-4D97-AF65-F5344CB8AC3E}">
        <p14:creationId xmlns:p14="http://schemas.microsoft.com/office/powerpoint/2010/main" val="3094251707"/>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Funcionamiento de estado de enlace</a:t>
            </a:r>
            <a:endParaRPr lang="es-ES" smtClean="0">
              <a:solidFill>
                <a:schemeClr val="accent5">
                  <a:lumMod val="75000"/>
                </a:schemeClr>
              </a:solidFill>
              <a:cs typeface="Arial" pitchFamily="34" charset="0"/>
            </a:endParaRPr>
          </a:p>
        </p:txBody>
      </p:sp>
      <p:pic>
        <p:nvPicPr>
          <p:cNvPr id="6146" name="Picture 2"/>
          <p:cNvPicPr>
            <a:picLocks noChangeAspect="1" noChangeArrowheads="1"/>
          </p:cNvPicPr>
          <p:nvPr/>
        </p:nvPicPr>
        <p:blipFill>
          <a:blip r:embed="rId3"/>
          <a:stretch>
            <a:fillRect/>
          </a:stretch>
        </p:blipFill>
        <p:spPr bwMode="auto">
          <a:xfrm>
            <a:off x="624114" y="1928615"/>
            <a:ext cx="4458835" cy="4155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41257" y="2569339"/>
            <a:ext cx="3556150" cy="2086725"/>
          </a:xfrm>
          <a:prstGeom prst="rect">
            <a:avLst/>
          </a:prstGeom>
          <a:noFill/>
        </p:spPr>
        <p:txBody>
          <a:bodyPr wrap="square" rtlCol="0">
            <a:spAutoFit/>
          </a:bodyPr>
          <a:lstStyle/>
          <a:p>
            <a:pPr eaLnBrk="0" fontAlgn="base" hangingPunct="0">
              <a:lnSpc>
                <a:spcPct val="90000"/>
              </a:lnSpc>
              <a:spcBef>
                <a:spcPct val="0"/>
              </a:spcBef>
              <a:spcAft>
                <a:spcPct val="0"/>
              </a:spcAft>
            </a:pPr>
            <a:r>
              <a:rPr lang="es-ES" sz="2400">
                <a:solidFill>
                  <a:srgbClr val="000000"/>
                </a:solidFill>
              </a:rPr>
              <a:t>Si se detecta un vecino, el router con OSPF habilitado intenta establecer una adyacencia de vecino con ese vecino.</a:t>
            </a:r>
            <a:endParaRPr lang="es-ES" sz="2400">
              <a:solidFill>
                <a:srgbClr val="000000"/>
              </a:solidFill>
            </a:endParaRPr>
          </a:p>
        </p:txBody>
      </p:sp>
    </p:spTree>
    <p:extLst>
      <p:ext uri="{BB962C8B-B14F-4D97-AF65-F5344CB8AC3E}">
        <p14:creationId xmlns:p14="http://schemas.microsoft.com/office/powerpoint/2010/main" val="2071336204"/>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Funcionamiento de estado de enlace</a:t>
            </a:r>
            <a:endParaRPr lang="es-ES" smtClean="0">
              <a:solidFill>
                <a:schemeClr val="accent5">
                  <a:lumMod val="75000"/>
                </a:schemeClr>
              </a:solidFill>
              <a:cs typeface="Arial" pitchFamily="34" charset="0"/>
            </a:endParaRPr>
          </a:p>
        </p:txBody>
      </p:sp>
      <p:sp>
        <p:nvSpPr>
          <p:cNvPr id="3" name="TextBox 2"/>
          <p:cNvSpPr txBox="1"/>
          <p:nvPr/>
        </p:nvSpPr>
        <p:spPr>
          <a:xfrm>
            <a:off x="5341257" y="1550085"/>
            <a:ext cx="3556150" cy="4967514"/>
          </a:xfrm>
          <a:prstGeom prst="rect">
            <a:avLst/>
          </a:prstGeom>
          <a:noFill/>
        </p:spPr>
        <p:txBody>
          <a:bodyPr wrap="square" rtlCol="0">
            <a:spAutoFit/>
          </a:bodyPr>
          <a:lstStyle/>
          <a:p>
            <a:pPr marL="342900" indent="-342900" eaLnBrk="0" fontAlgn="base" hangingPunct="0">
              <a:lnSpc>
                <a:spcPct val="90000"/>
              </a:lnSpc>
              <a:spcBef>
                <a:spcPct val="0"/>
              </a:spcBef>
              <a:spcAft>
                <a:spcPct val="0"/>
              </a:spcAft>
              <a:buFont typeface="Wingdings"/>
              <a:buChar char="§"/>
            </a:pPr>
            <a:r>
              <a:rPr lang="es-ES" sz="2200" dirty="0">
                <a:solidFill>
                  <a:srgbClr val="000000"/>
                </a:solidFill>
              </a:rPr>
              <a:t>Las LSA contienen el estado y el costo de cada enlace conectado directamente. </a:t>
            </a:r>
          </a:p>
          <a:p>
            <a:pPr marL="342900" indent="-342900" eaLnBrk="0" fontAlgn="base" hangingPunct="0">
              <a:lnSpc>
                <a:spcPct val="90000"/>
              </a:lnSpc>
              <a:spcBef>
                <a:spcPct val="0"/>
              </a:spcBef>
              <a:spcAft>
                <a:spcPct val="0"/>
              </a:spcAft>
              <a:buFont typeface="Wingdings"/>
              <a:buChar char="§"/>
            </a:pPr>
            <a:r>
              <a:rPr lang="es-ES" sz="2200" dirty="0">
                <a:solidFill>
                  <a:srgbClr val="000000"/>
                </a:solidFill>
              </a:rPr>
              <a:t>Los routers saturan a los vecinos adyacentes con sus LSA. </a:t>
            </a:r>
          </a:p>
          <a:p>
            <a:pPr marL="342900" indent="-342900" eaLnBrk="0" fontAlgn="base" hangingPunct="0">
              <a:lnSpc>
                <a:spcPct val="90000"/>
              </a:lnSpc>
              <a:spcBef>
                <a:spcPct val="0"/>
              </a:spcBef>
              <a:spcAft>
                <a:spcPct val="0"/>
              </a:spcAft>
              <a:buFont typeface="Wingdings"/>
              <a:buChar char="§"/>
            </a:pPr>
            <a:r>
              <a:rPr lang="es-ES" sz="2200" dirty="0">
                <a:solidFill>
                  <a:srgbClr val="000000"/>
                </a:solidFill>
              </a:rPr>
              <a:t>Los vecinos adyacentes que reciben las LSA saturan de inmediato a otros vecinos conectados directamente, hasta que todos los routers en el área tengan todas las LSA.</a:t>
            </a:r>
            <a:endParaRPr lang="es-ES" sz="2200" dirty="0">
              <a:solidFill>
                <a:srgbClr val="000000"/>
              </a:solidFill>
            </a:endParaRPr>
          </a:p>
        </p:txBody>
      </p:sp>
      <p:pic>
        <p:nvPicPr>
          <p:cNvPr id="7170" name="Picture 2"/>
          <p:cNvPicPr>
            <a:picLocks noChangeAspect="1" noChangeArrowheads="1"/>
          </p:cNvPicPr>
          <p:nvPr/>
        </p:nvPicPr>
        <p:blipFill>
          <a:blip r:embed="rId3"/>
          <a:stretch>
            <a:fillRect/>
          </a:stretch>
        </p:blipFill>
        <p:spPr bwMode="auto">
          <a:xfrm>
            <a:off x="423181" y="1726306"/>
            <a:ext cx="4584248" cy="452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3445103"/>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Funcionamiento de estado de enlace</a:t>
            </a:r>
            <a:endParaRPr lang="es-ES" smtClean="0">
              <a:solidFill>
                <a:schemeClr val="accent5">
                  <a:lumMod val="75000"/>
                </a:schemeClr>
              </a:solidFill>
              <a:cs typeface="Arial" pitchFamily="34" charset="0"/>
            </a:endParaRPr>
          </a:p>
        </p:txBody>
      </p:sp>
      <p:sp>
        <p:nvSpPr>
          <p:cNvPr id="3" name="TextBox 2"/>
          <p:cNvSpPr txBox="1"/>
          <p:nvPr/>
        </p:nvSpPr>
        <p:spPr>
          <a:xfrm>
            <a:off x="5341257" y="1640735"/>
            <a:ext cx="3556150" cy="3416320"/>
          </a:xfrm>
          <a:prstGeom prst="rect">
            <a:avLst/>
          </a:prstGeom>
          <a:noFill/>
        </p:spPr>
        <p:txBody>
          <a:bodyPr wrap="square" rtlCol="0">
            <a:spAutoFit/>
          </a:bodyPr>
          <a:lstStyle/>
          <a:p>
            <a:pPr marL="342900" indent="-342900" eaLnBrk="0" fontAlgn="base" hangingPunct="0">
              <a:lnSpc>
                <a:spcPct val="90000"/>
              </a:lnSpc>
              <a:spcBef>
                <a:spcPct val="0"/>
              </a:spcBef>
              <a:spcAft>
                <a:spcPct val="0"/>
              </a:spcAft>
              <a:buFont typeface="Wingdings"/>
              <a:buChar char="§"/>
            </a:pPr>
            <a:r>
              <a:rPr lang="es-ES" sz="2400">
                <a:solidFill>
                  <a:srgbClr val="000000"/>
                </a:solidFill>
              </a:rPr>
              <a:t>Cree la tabla de topología según las LSA recibidas. </a:t>
            </a:r>
          </a:p>
          <a:p>
            <a:pPr marL="342900" indent="-342900" eaLnBrk="0" fontAlgn="base" hangingPunct="0">
              <a:lnSpc>
                <a:spcPct val="90000"/>
              </a:lnSpc>
              <a:spcBef>
                <a:spcPct val="0"/>
              </a:spcBef>
              <a:spcAft>
                <a:spcPct val="0"/>
              </a:spcAft>
              <a:buFont typeface="Wingdings"/>
              <a:buChar char="§"/>
            </a:pPr>
            <a:r>
              <a:rPr lang="es-ES" sz="2400">
                <a:solidFill>
                  <a:srgbClr val="000000"/>
                </a:solidFill>
              </a:rPr>
              <a:t>Finalmente, esta base de datos contiene toda la información sobre la topología de la red.</a:t>
            </a:r>
          </a:p>
          <a:p>
            <a:pPr marL="342900" indent="-342900" eaLnBrk="0" fontAlgn="base" hangingPunct="0">
              <a:lnSpc>
                <a:spcPct val="90000"/>
              </a:lnSpc>
              <a:spcBef>
                <a:spcPct val="0"/>
              </a:spcBef>
              <a:spcAft>
                <a:spcPct val="0"/>
              </a:spcAft>
              <a:buFont typeface="Wingdings"/>
              <a:buChar char="§"/>
            </a:pPr>
            <a:r>
              <a:rPr lang="es-ES" sz="2400">
                <a:solidFill>
                  <a:srgbClr val="000000"/>
                </a:solidFill>
              </a:rPr>
              <a:t>Ejecute el algoritmo SPF.</a:t>
            </a:r>
            <a:endParaRPr lang="es-ES" sz="2400">
              <a:solidFill>
                <a:srgbClr val="000000"/>
              </a:solidFill>
            </a:endParaRPr>
          </a:p>
        </p:txBody>
      </p:sp>
      <p:pic>
        <p:nvPicPr>
          <p:cNvPr id="2" name="Picture 2"/>
          <p:cNvPicPr>
            <a:picLocks noChangeAspect="1" noChangeArrowheads="1"/>
          </p:cNvPicPr>
          <p:nvPr/>
        </p:nvPicPr>
        <p:blipFill>
          <a:blip r:embed="rId3"/>
          <a:stretch>
            <a:fillRect/>
          </a:stretch>
        </p:blipFill>
        <p:spPr bwMode="auto">
          <a:xfrm>
            <a:off x="130464" y="1671572"/>
            <a:ext cx="5210793" cy="4770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262874"/>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Funcionamiento de estado de enlace</a:t>
            </a:r>
            <a:endParaRPr lang="es-ES" smtClean="0">
              <a:solidFill>
                <a:schemeClr val="accent5">
                  <a:lumMod val="75000"/>
                </a:schemeClr>
              </a:solidFill>
              <a:cs typeface="Arial" pitchFamily="34" charset="0"/>
            </a:endParaRPr>
          </a:p>
        </p:txBody>
      </p:sp>
      <p:sp>
        <p:nvSpPr>
          <p:cNvPr id="3" name="TextBox 2"/>
          <p:cNvSpPr txBox="1"/>
          <p:nvPr/>
        </p:nvSpPr>
        <p:spPr>
          <a:xfrm>
            <a:off x="5457372" y="3513461"/>
            <a:ext cx="3018972" cy="1421928"/>
          </a:xfrm>
          <a:prstGeom prst="rect">
            <a:avLst/>
          </a:prstGeom>
          <a:noFill/>
        </p:spPr>
        <p:txBody>
          <a:bodyPr wrap="square" rtlCol="0">
            <a:spAutoFit/>
          </a:bodyPr>
          <a:lstStyle/>
          <a:p>
            <a:pPr eaLnBrk="0" fontAlgn="base" hangingPunct="0">
              <a:lnSpc>
                <a:spcPct val="90000"/>
              </a:lnSpc>
              <a:spcBef>
                <a:spcPct val="0"/>
              </a:spcBef>
              <a:spcAft>
                <a:spcPct val="0"/>
              </a:spcAft>
            </a:pPr>
            <a:r>
              <a:rPr lang="es-ES" sz="2400" dirty="0">
                <a:solidFill>
                  <a:srgbClr val="000000"/>
                </a:solidFill>
              </a:rPr>
              <a:t>Las mejores rutas del árbol SPF se insertan en la tabla de </a:t>
            </a:r>
            <a:r>
              <a:rPr lang="es-ES" sz="2400" dirty="0" err="1">
                <a:solidFill>
                  <a:srgbClr val="000000"/>
                </a:solidFill>
              </a:rPr>
              <a:t>routing</a:t>
            </a:r>
            <a:r>
              <a:rPr lang="es-ES" sz="2400" dirty="0">
                <a:solidFill>
                  <a:srgbClr val="000000"/>
                </a:solidFill>
              </a:rPr>
              <a:t>. </a:t>
            </a:r>
            <a:endParaRPr lang="es-ES" sz="2400" dirty="0">
              <a:solidFill>
                <a:srgbClr val="000000"/>
              </a:solidFill>
            </a:endParaRPr>
          </a:p>
        </p:txBody>
      </p:sp>
      <p:pic>
        <p:nvPicPr>
          <p:cNvPr id="9218" name="Picture 2"/>
          <p:cNvPicPr>
            <a:picLocks noChangeAspect="1" noChangeArrowheads="1"/>
          </p:cNvPicPr>
          <p:nvPr/>
        </p:nvPicPr>
        <p:blipFill>
          <a:blip r:embed="rId3"/>
          <a:stretch>
            <a:fillRect/>
          </a:stretch>
        </p:blipFill>
        <p:spPr bwMode="auto">
          <a:xfrm>
            <a:off x="472850" y="1640734"/>
            <a:ext cx="4642299" cy="4829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898348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stretch>
            <a:fillRect/>
          </a:stretch>
        </p:blipFill>
        <p:spPr bwMode="auto">
          <a:xfrm>
            <a:off x="4274660" y="2640475"/>
            <a:ext cx="4526440" cy="3971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OSPF de área única y OSPF multiárea</a:t>
            </a:r>
            <a:endParaRPr lang="es-ES" smtClean="0">
              <a:solidFill>
                <a:schemeClr val="accent5">
                  <a:lumMod val="75000"/>
                </a:schemeClr>
              </a:solidFill>
              <a:cs typeface="Arial" pitchFamily="34" charset="0"/>
            </a:endParaRPr>
          </a:p>
        </p:txBody>
      </p:sp>
      <p:pic>
        <p:nvPicPr>
          <p:cNvPr id="10242" name="Picture 2"/>
          <p:cNvPicPr>
            <a:picLocks noChangeAspect="1" noChangeArrowheads="1"/>
          </p:cNvPicPr>
          <p:nvPr/>
        </p:nvPicPr>
        <p:blipFill>
          <a:blip r:embed="rId4"/>
          <a:stretch>
            <a:fillRect/>
          </a:stretch>
        </p:blipFill>
        <p:spPr bwMode="auto">
          <a:xfrm>
            <a:off x="393997" y="1545318"/>
            <a:ext cx="4540564"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2865697"/>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Protocolo OSPF (Open Shortest Path First)</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OSPF de área única y OSPF multiárea</a:t>
            </a:r>
            <a:endParaRPr lang="es-ES" smtClean="0">
              <a:solidFill>
                <a:schemeClr val="accent5">
                  <a:lumMod val="75000"/>
                </a:schemeClr>
              </a:solidFill>
              <a:cs typeface="Arial" pitchFamily="34" charset="0"/>
            </a:endParaRPr>
          </a:p>
        </p:txBody>
      </p:sp>
      <p:pic>
        <p:nvPicPr>
          <p:cNvPr id="11266" name="Picture 2"/>
          <p:cNvPicPr>
            <a:picLocks noChangeAspect="1" noChangeArrowheads="1"/>
          </p:cNvPicPr>
          <p:nvPr/>
        </p:nvPicPr>
        <p:blipFill>
          <a:blip r:embed="rId3"/>
          <a:stretch>
            <a:fillRect/>
          </a:stretch>
        </p:blipFill>
        <p:spPr bwMode="auto">
          <a:xfrm>
            <a:off x="1054201" y="1681163"/>
            <a:ext cx="6258758" cy="481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180965"/>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Encapsulación de mensajes OSPF</a:t>
            </a:r>
            <a:endParaRPr lang="es-ES" smtClean="0">
              <a:solidFill>
                <a:schemeClr val="accent5">
                  <a:lumMod val="75000"/>
                </a:schemeClr>
              </a:solidFill>
              <a:cs typeface="Arial" pitchFamily="34" charset="0"/>
            </a:endParaRPr>
          </a:p>
        </p:txBody>
      </p:sp>
      <p:pic>
        <p:nvPicPr>
          <p:cNvPr id="12290" name="Picture 2"/>
          <p:cNvPicPr>
            <a:picLocks noChangeAspect="1" noChangeArrowheads="1"/>
          </p:cNvPicPr>
          <p:nvPr/>
        </p:nvPicPr>
        <p:blipFill>
          <a:blip r:embed="rId3"/>
          <a:stretch>
            <a:fillRect/>
          </a:stretch>
        </p:blipFill>
        <p:spPr bwMode="auto">
          <a:xfrm>
            <a:off x="1553029" y="1684287"/>
            <a:ext cx="5522006" cy="494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742174"/>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7063" y="434975"/>
            <a:ext cx="8145462"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8: Objetivos</a:t>
            </a:r>
            <a:endParaRPr lang="es-ES" sz="3200" b="1" i="0">
              <a:solidFill>
                <a:srgbClr val="708CA1"/>
              </a:solidFill>
              <a:latin typeface="Arial"/>
              <a:ea typeface="+mj-ea"/>
              <a:cs typeface="+mj-cs"/>
            </a:endParaRPr>
          </a:p>
        </p:txBody>
      </p:sp>
      <p:pic>
        <p:nvPicPr>
          <p:cNvPr id="1026" name="Picture 2"/>
          <p:cNvPicPr>
            <a:picLocks noChangeAspect="1" noChangeArrowheads="1"/>
          </p:cNvPicPr>
          <p:nvPr/>
        </p:nvPicPr>
        <p:blipFill>
          <a:blip r:embed="rId3"/>
          <a:stretch>
            <a:fillRect/>
          </a:stretch>
        </p:blipFill>
        <p:spPr bwMode="auto">
          <a:xfrm>
            <a:off x="547239" y="1592942"/>
            <a:ext cx="8253789" cy="454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51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Tipos de paquetes OSPF</a:t>
            </a:r>
            <a:endParaRPr lang="es-ES" smtClean="0">
              <a:solidFill>
                <a:schemeClr val="accent5">
                  <a:lumMod val="75000"/>
                </a:schemeClr>
              </a:solidFill>
              <a:cs typeface="Arial" pitchFamily="34" charset="0"/>
            </a:endParaRPr>
          </a:p>
        </p:txBody>
      </p:sp>
      <p:pic>
        <p:nvPicPr>
          <p:cNvPr id="14338" name="Picture 2"/>
          <p:cNvPicPr>
            <a:picLocks noChangeAspect="1" noChangeArrowheads="1"/>
          </p:cNvPicPr>
          <p:nvPr/>
        </p:nvPicPr>
        <p:blipFill>
          <a:blip r:embed="rId3"/>
          <a:stretch>
            <a:fillRect/>
          </a:stretch>
        </p:blipFill>
        <p:spPr bwMode="auto">
          <a:xfrm>
            <a:off x="698613" y="1872343"/>
            <a:ext cx="7614902" cy="397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8189191"/>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br>
              <a:rPr lang="es-ES" sz="1800" b="1" i="0" smtClean="0">
                <a:solidFill>
                  <a:srgbClr val="708CA1"/>
                </a:solidFill>
                <a:latin typeface="Arial"/>
              </a:rPr>
            </a:br>
            <a:r>
              <a:rPr lang="es-ES" sz="3200" b="1" i="0" smtClean="0">
                <a:solidFill>
                  <a:srgbClr val="708CA1"/>
                </a:solidFill>
                <a:latin typeface="Arial"/>
              </a:rPr>
              <a:t>Paquete de saludo</a:t>
            </a:r>
            <a:endParaRPr lang="es-ES" smtClean="0">
              <a:solidFill>
                <a:schemeClr val="accent5">
                  <a:lumMod val="75000"/>
                </a:schemeClr>
              </a:solidFill>
              <a:cs typeface="Arial" pitchFamily="34" charset="0"/>
            </a:endParaRPr>
          </a:p>
        </p:txBody>
      </p:sp>
      <p:sp>
        <p:nvSpPr>
          <p:cNvPr id="2" name="Rectangle 1"/>
          <p:cNvSpPr/>
          <p:nvPr/>
        </p:nvSpPr>
        <p:spPr>
          <a:xfrm>
            <a:off x="1066800" y="1680157"/>
            <a:ext cx="6640286" cy="3416320"/>
          </a:xfrm>
          <a:prstGeom prst="rect">
            <a:avLst/>
          </a:prstGeom>
        </p:spPr>
        <p:txBody>
          <a:bodyPr wrap="square">
            <a:spAutoFit/>
          </a:bodyPr>
          <a:lstStyle/>
          <a:p>
            <a:pPr eaLnBrk="0" fontAlgn="base" hangingPunct="0">
              <a:lnSpc>
                <a:spcPct val="90000"/>
              </a:lnSpc>
              <a:spcBef>
                <a:spcPct val="0"/>
              </a:spcBef>
              <a:spcAft>
                <a:spcPct val="0"/>
              </a:spcAft>
            </a:pPr>
            <a:r>
              <a:rPr lang="es-ES" sz="2400">
                <a:solidFill>
                  <a:srgbClr val="000000"/>
                </a:solidFill>
              </a:rPr>
              <a:t>Paquete OSPF de tipo 1 = paquete de saludo</a:t>
            </a:r>
          </a:p>
          <a:p>
            <a:pPr eaLnBrk="0" fontAlgn="base" hangingPunct="0">
              <a:lnSpc>
                <a:spcPct val="90000"/>
              </a:lnSpc>
              <a:spcBef>
                <a:spcPct val="0"/>
              </a:spcBef>
              <a:spcAft>
                <a:spcPct val="0"/>
              </a:spcAft>
            </a:pPr>
            <a:endParaRPr lang="es-ES" sz="2400">
              <a:solidFill>
                <a:srgbClr val="000000"/>
              </a:solidFill>
            </a:endParaRPr>
          </a:p>
          <a:p>
            <a:pPr marL="342900" indent="-342900" eaLnBrk="0" fontAlgn="base" hangingPunct="0">
              <a:lnSpc>
                <a:spcPct val="90000"/>
              </a:lnSpc>
              <a:spcBef>
                <a:spcPct val="0"/>
              </a:spcBef>
              <a:spcAft>
                <a:spcPct val="0"/>
              </a:spcAft>
              <a:buFont typeface="Wingdings"/>
              <a:buChar char="§"/>
            </a:pPr>
            <a:r>
              <a:rPr lang="es-ES" sz="2400">
                <a:solidFill>
                  <a:srgbClr val="000000"/>
                </a:solidFill>
              </a:rPr>
              <a:t>Descubre vecinos OSPF y establece adyacencias de vecinos.</a:t>
            </a:r>
          </a:p>
          <a:p>
            <a:pPr marL="342900" indent="-342900" eaLnBrk="0" fontAlgn="base" hangingPunct="0">
              <a:lnSpc>
                <a:spcPct val="90000"/>
              </a:lnSpc>
              <a:spcBef>
                <a:spcPct val="0"/>
              </a:spcBef>
              <a:spcAft>
                <a:spcPct val="0"/>
              </a:spcAft>
              <a:buFont typeface="Wingdings"/>
              <a:buChar char="§"/>
            </a:pPr>
            <a:r>
              <a:rPr lang="es-ES" sz="2400">
                <a:solidFill>
                  <a:srgbClr val="000000"/>
                </a:solidFill>
              </a:rPr>
              <a:t>Publica parámetros en los cuales dos routers deben acordar convertirse en vecinos.</a:t>
            </a:r>
          </a:p>
          <a:p>
            <a:pPr marL="342900" indent="-342900" eaLnBrk="0" fontAlgn="base" hangingPunct="0">
              <a:lnSpc>
                <a:spcPct val="90000"/>
              </a:lnSpc>
              <a:spcBef>
                <a:spcPct val="0"/>
              </a:spcBef>
              <a:spcAft>
                <a:spcPct val="0"/>
              </a:spcAft>
              <a:buFont typeface="Wingdings"/>
              <a:buChar char="§"/>
            </a:pPr>
            <a:r>
              <a:rPr lang="es-ES" sz="2400">
                <a:solidFill>
                  <a:srgbClr val="000000"/>
                </a:solidFill>
              </a:rPr>
              <a:t>Elige el router designado (DR) y el router designado de respaldo (BDR) en redes de accesos múltiples, como Ethernet y Frame Relay.</a:t>
            </a:r>
            <a:endParaRPr lang="es-ES" sz="2400">
              <a:solidFill>
                <a:srgbClr val="000000"/>
              </a:solidFill>
            </a:endParaRPr>
          </a:p>
        </p:txBody>
      </p:sp>
    </p:spTree>
    <p:extLst>
      <p:ext uri="{BB962C8B-B14F-4D97-AF65-F5344CB8AC3E}">
        <p14:creationId xmlns:p14="http://schemas.microsoft.com/office/powerpoint/2010/main" val="2791429215"/>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br>
              <a:rPr lang="es-ES" sz="1800" b="1" i="0" smtClean="0">
                <a:solidFill>
                  <a:srgbClr val="708CA1"/>
                </a:solidFill>
                <a:latin typeface="Arial"/>
              </a:rPr>
            </a:br>
            <a:r>
              <a:rPr lang="es-ES" sz="3200" b="1" i="0" smtClean="0">
                <a:solidFill>
                  <a:srgbClr val="708CA1"/>
                </a:solidFill>
                <a:latin typeface="Arial"/>
              </a:rPr>
              <a:t>Paquete de saludo</a:t>
            </a:r>
            <a:endParaRPr lang="es-ES" smtClean="0">
              <a:solidFill>
                <a:schemeClr val="accent5">
                  <a:lumMod val="75000"/>
                </a:schemeClr>
              </a:solidFill>
              <a:cs typeface="Arial" pitchFamily="34" charset="0"/>
            </a:endParaRPr>
          </a:p>
        </p:txBody>
      </p:sp>
      <p:pic>
        <p:nvPicPr>
          <p:cNvPr id="13315" name="Picture 3"/>
          <p:cNvPicPr>
            <a:picLocks noChangeAspect="1" noChangeArrowheads="1"/>
          </p:cNvPicPr>
          <p:nvPr/>
        </p:nvPicPr>
        <p:blipFill>
          <a:blip r:embed="rId3"/>
          <a:stretch>
            <a:fillRect/>
          </a:stretch>
        </p:blipFill>
        <p:spPr bwMode="auto">
          <a:xfrm>
            <a:off x="1006182" y="1462654"/>
            <a:ext cx="6344172" cy="5120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531482"/>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br>
              <a:rPr lang="es-ES" sz="1800" b="1" i="0" smtClean="0">
                <a:solidFill>
                  <a:srgbClr val="708CA1"/>
                </a:solidFill>
                <a:latin typeface="Arial"/>
              </a:rPr>
            </a:br>
            <a:r>
              <a:rPr lang="es-ES" sz="3200" b="1" i="0" smtClean="0">
                <a:solidFill>
                  <a:srgbClr val="708CA1"/>
                </a:solidFill>
                <a:latin typeface="Arial"/>
              </a:rPr>
              <a:t>Intervalos de los paquetes de saludo</a:t>
            </a:r>
            <a:endParaRPr lang="es-ES" smtClean="0">
              <a:solidFill>
                <a:schemeClr val="accent5">
                  <a:lumMod val="75000"/>
                </a:schemeClr>
              </a:solidFill>
              <a:cs typeface="Arial" pitchFamily="34" charset="0"/>
            </a:endParaRPr>
          </a:p>
        </p:txBody>
      </p:sp>
      <p:sp>
        <p:nvSpPr>
          <p:cNvPr id="2" name="Rectangle 1"/>
          <p:cNvSpPr/>
          <p:nvPr/>
        </p:nvSpPr>
        <p:spPr>
          <a:xfrm>
            <a:off x="478972" y="1460274"/>
            <a:ext cx="8113486" cy="5078313"/>
          </a:xfrm>
          <a:prstGeom prst="rect">
            <a:avLst/>
          </a:prstGeom>
        </p:spPr>
        <p:txBody>
          <a:bodyPr wrap="square">
            <a:spAutoFit/>
          </a:bodyPr>
          <a:lstStyle/>
          <a:p>
            <a:pPr eaLnBrk="0" fontAlgn="base" hangingPunct="0">
              <a:lnSpc>
                <a:spcPct val="90000"/>
              </a:lnSpc>
              <a:spcBef>
                <a:spcPct val="0"/>
              </a:spcBef>
              <a:spcAft>
                <a:spcPct val="0"/>
              </a:spcAft>
            </a:pPr>
            <a:r>
              <a:rPr lang="es-ES" sz="2400" dirty="0">
                <a:solidFill>
                  <a:srgbClr val="000000"/>
                </a:solidFill>
              </a:rPr>
              <a:t>Los paquetes de saludo OSPF se transmiten: </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A 224.0.0.5 en IPv4 y a FF02::5 en IPv6 (todos los routers OSPF).</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Cada 10 segundos (tiempo predeterminado en redes de accesos múltiples y punto a punto).</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Cada 30 segundos (tiempo predeterminado en redes multiacceso sin difusión [NBMA]).</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El intervalo muerto es el período que el router espera para recibir un paquete de saludo antes de declarar al vecino como inactivo.</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El router satura la LSDB con información acerca del vecino inactivo por todas las interfaces con OSPF habilitado.</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El valor predeterminado de Cisco es cuatro veces el intervalo de saludo.</a:t>
            </a:r>
            <a:endParaRPr lang="es-ES" sz="2400" dirty="0">
              <a:solidFill>
                <a:srgbClr val="000000"/>
              </a:solidFill>
            </a:endParaRPr>
          </a:p>
        </p:txBody>
      </p:sp>
    </p:spTree>
    <p:extLst>
      <p:ext uri="{BB962C8B-B14F-4D97-AF65-F5344CB8AC3E}">
        <p14:creationId xmlns:p14="http://schemas.microsoft.com/office/powerpoint/2010/main" val="3309991331"/>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Mensajes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Actualizaciones de estado de enlace</a:t>
            </a:r>
            <a:endParaRPr lang="es-ES" smtClean="0">
              <a:solidFill>
                <a:schemeClr val="accent5">
                  <a:lumMod val="75000"/>
                </a:schemeClr>
              </a:solidFill>
              <a:cs typeface="Arial" pitchFamily="34" charset="0"/>
            </a:endParaRPr>
          </a:p>
        </p:txBody>
      </p:sp>
      <p:pic>
        <p:nvPicPr>
          <p:cNvPr id="15363" name="Picture 3"/>
          <p:cNvPicPr>
            <a:picLocks noChangeAspect="1" noChangeArrowheads="1"/>
          </p:cNvPicPr>
          <p:nvPr/>
        </p:nvPicPr>
        <p:blipFill>
          <a:blip r:embed="rId3"/>
          <a:stretch>
            <a:fillRect/>
          </a:stretch>
        </p:blipFill>
        <p:spPr bwMode="auto">
          <a:xfrm>
            <a:off x="1335155" y="1432830"/>
            <a:ext cx="6162594" cy="5072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9468943"/>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 OSPF</a:t>
            </a:r>
            <a:br>
              <a:rPr lang="es-ES" sz="1800" b="1" i="0" smtClean="0">
                <a:solidFill>
                  <a:srgbClr val="708CA1"/>
                </a:solidFill>
                <a:latin typeface="Arial"/>
              </a:rPr>
            </a:br>
            <a:r>
              <a:rPr lang="es-ES" sz="3200" b="1" i="0" smtClean="0">
                <a:solidFill>
                  <a:srgbClr val="708CA1"/>
                </a:solidFill>
                <a:latin typeface="Arial"/>
              </a:rPr>
              <a:t>Estados operativos de OSPF</a:t>
            </a:r>
            <a:endParaRPr lang="es-ES" smtClean="0">
              <a:solidFill>
                <a:schemeClr val="accent5">
                  <a:lumMod val="75000"/>
                </a:schemeClr>
              </a:solidFill>
              <a:cs typeface="Arial" pitchFamily="34" charset="0"/>
            </a:endParaRPr>
          </a:p>
        </p:txBody>
      </p:sp>
      <p:pic>
        <p:nvPicPr>
          <p:cNvPr id="16386" name="Picture 2"/>
          <p:cNvPicPr>
            <a:picLocks noChangeAspect="1" noChangeArrowheads="1"/>
          </p:cNvPicPr>
          <p:nvPr/>
        </p:nvPicPr>
        <p:blipFill>
          <a:blip r:embed="rId3"/>
          <a:srcRect b="8856"/>
          <a:stretch>
            <a:fillRect/>
          </a:stretch>
        </p:blipFill>
        <p:spPr bwMode="auto">
          <a:xfrm>
            <a:off x="4524254" y="1521959"/>
            <a:ext cx="3933946" cy="487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78279" y="1464810"/>
            <a:ext cx="3744685" cy="5078313"/>
          </a:xfrm>
          <a:prstGeom prst="rect">
            <a:avLst/>
          </a:prstGeom>
          <a:noFill/>
        </p:spPr>
        <p:txBody>
          <a:bodyPr wrap="square" rtlCol="0">
            <a:spAutoFit/>
          </a:bodyPr>
          <a:lstStyle/>
          <a:p>
            <a:pPr eaLnBrk="0" fontAlgn="base" hangingPunct="0">
              <a:lnSpc>
                <a:spcPct val="90000"/>
              </a:lnSpc>
              <a:spcBef>
                <a:spcPct val="0"/>
              </a:spcBef>
              <a:spcAft>
                <a:spcPct val="0"/>
              </a:spcAft>
            </a:pPr>
            <a:r>
              <a:rPr lang="es-ES" sz="2400" dirty="0">
                <a:solidFill>
                  <a:srgbClr val="000000"/>
                </a:solidFill>
              </a:rPr>
              <a:t>Cuando un </a:t>
            </a:r>
            <a:r>
              <a:rPr lang="es-ES" sz="2400" dirty="0" err="1">
                <a:solidFill>
                  <a:srgbClr val="000000"/>
                </a:solidFill>
              </a:rPr>
              <a:t>router</a:t>
            </a:r>
            <a:r>
              <a:rPr lang="es-ES" sz="2400" dirty="0">
                <a:solidFill>
                  <a:srgbClr val="000000"/>
                </a:solidFill>
              </a:rPr>
              <a:t> OSPF se conecta inicialmente a una red, intenta hacer lo siguiente:</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Crear adyacencias con los vecinos</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Intercambiar información de </a:t>
            </a:r>
            <a:r>
              <a:rPr lang="es-ES" sz="2400" dirty="0" err="1">
                <a:solidFill>
                  <a:srgbClr val="000000"/>
                </a:solidFill>
              </a:rPr>
              <a:t>routing</a:t>
            </a:r>
            <a:endParaRPr lang="es-ES" sz="2400" dirty="0">
              <a:solidFill>
                <a:srgbClr val="000000"/>
              </a:solidFill>
            </a:endParaRP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Calcular las mejores rutas</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Lograr la convergencia</a:t>
            </a:r>
          </a:p>
          <a:p>
            <a:pPr marL="342900" indent="-342900" eaLnBrk="0" fontAlgn="base" hangingPunct="0">
              <a:lnSpc>
                <a:spcPct val="90000"/>
              </a:lnSpc>
              <a:spcBef>
                <a:spcPct val="0"/>
              </a:spcBef>
              <a:spcAft>
                <a:spcPct val="0"/>
              </a:spcAft>
              <a:buFont typeface="Wingdings"/>
              <a:buChar char="§"/>
            </a:pPr>
            <a:r>
              <a:rPr lang="es-ES" sz="2400" dirty="0">
                <a:solidFill>
                  <a:srgbClr val="000000"/>
                </a:solidFill>
              </a:rPr>
              <a:t>Al intentar lograr la convergencia, OSPF atraviesa varios estados.</a:t>
            </a:r>
            <a:endParaRPr lang="es-ES" sz="2400" dirty="0">
              <a:solidFill>
                <a:srgbClr val="000000"/>
              </a:solidFill>
            </a:endParaRPr>
          </a:p>
        </p:txBody>
      </p:sp>
    </p:spTree>
    <p:extLst>
      <p:ext uri="{BB962C8B-B14F-4D97-AF65-F5344CB8AC3E}">
        <p14:creationId xmlns:p14="http://schemas.microsoft.com/office/powerpoint/2010/main" val="3322281278"/>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3"/>
          <a:stretch>
            <a:fillRect/>
          </a:stretch>
        </p:blipFill>
        <p:spPr bwMode="auto">
          <a:xfrm>
            <a:off x="4038600" y="3824932"/>
            <a:ext cx="4766486" cy="2686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600" b="1" i="0" dirty="0" smtClean="0">
                <a:solidFill>
                  <a:srgbClr val="708CA1"/>
                </a:solidFill>
                <a:latin typeface="Arial"/>
              </a:rPr>
              <a:t>Funcionamiento de OSPF</a:t>
            </a:r>
            <a:r>
              <a:rPr lang="es-ES" sz="1800" b="1" i="0" dirty="0" smtClean="0">
                <a:solidFill>
                  <a:srgbClr val="708CA1"/>
                </a:solidFill>
                <a:latin typeface="Arial"/>
              </a:rPr>
              <a:t/>
            </a:r>
            <a:br>
              <a:rPr lang="es-ES" sz="1800" b="1" i="0" dirty="0" smtClean="0">
                <a:solidFill>
                  <a:srgbClr val="708CA1"/>
                </a:solidFill>
                <a:latin typeface="Arial"/>
              </a:rPr>
            </a:br>
            <a:r>
              <a:rPr lang="es-ES" sz="3000" b="1" i="0" dirty="0" smtClean="0">
                <a:solidFill>
                  <a:srgbClr val="708CA1"/>
                </a:solidFill>
                <a:latin typeface="Arial"/>
              </a:rPr>
              <a:t>Establecimiento de adyacencias de vecinos</a:t>
            </a:r>
            <a:endParaRPr lang="es-ES" sz="3000" dirty="0" smtClean="0">
              <a:solidFill>
                <a:schemeClr val="accent5">
                  <a:lumMod val="75000"/>
                </a:schemeClr>
              </a:solidFill>
              <a:cs typeface="Arial" pitchFamily="34" charset="0"/>
            </a:endParaRPr>
          </a:p>
        </p:txBody>
      </p:sp>
      <p:pic>
        <p:nvPicPr>
          <p:cNvPr id="17410" name="Picture 2"/>
          <p:cNvPicPr>
            <a:picLocks noChangeAspect="1" noChangeArrowheads="1"/>
          </p:cNvPicPr>
          <p:nvPr/>
        </p:nvPicPr>
        <p:blipFill>
          <a:blip r:embed="rId4"/>
          <a:stretch>
            <a:fillRect/>
          </a:stretch>
        </p:blipFill>
        <p:spPr bwMode="auto">
          <a:xfrm>
            <a:off x="174172" y="1895804"/>
            <a:ext cx="4404406" cy="3003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5709045"/>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80071" y="376013"/>
            <a:ext cx="8804275" cy="871538"/>
          </a:xfrm>
        </p:spPr>
        <p:txBody>
          <a:bodyPr/>
          <a:lstStyle/>
          <a:p>
            <a:pPr algn="l" defTabSz="814365">
              <a:spcBef>
                <a:spcPct val="0"/>
              </a:spcBef>
              <a:spcAft>
                <a:spcPct val="0"/>
              </a:spcAft>
              <a:buNone/>
            </a:pPr>
            <a:r>
              <a:rPr lang="es-ES" sz="1800" b="1" i="0" dirty="0" smtClean="0">
                <a:solidFill>
                  <a:srgbClr val="708CA1"/>
                </a:solidFill>
                <a:latin typeface="Arial"/>
              </a:rPr>
              <a:t>Funcionamiento de OSPF</a:t>
            </a:r>
            <a:br>
              <a:rPr lang="es-ES" sz="1800" b="1" i="0" dirty="0" smtClean="0">
                <a:solidFill>
                  <a:srgbClr val="708CA1"/>
                </a:solidFill>
                <a:latin typeface="Arial"/>
              </a:rPr>
            </a:br>
            <a:r>
              <a:rPr lang="es-ES" sz="3200" b="1" i="0" dirty="0" smtClean="0">
                <a:solidFill>
                  <a:srgbClr val="708CA1"/>
                </a:solidFill>
                <a:latin typeface="Arial"/>
              </a:rPr>
              <a:t>Establecimiento de adyacencias de vecinos</a:t>
            </a:r>
            <a:endParaRPr lang="es-ES" dirty="0" smtClean="0">
              <a:solidFill>
                <a:schemeClr val="accent5">
                  <a:lumMod val="75000"/>
                </a:schemeClr>
              </a:solidFill>
              <a:cs typeface="Arial" pitchFamily="34" charset="0"/>
            </a:endParaRPr>
          </a:p>
        </p:txBody>
      </p:sp>
      <p:pic>
        <p:nvPicPr>
          <p:cNvPr id="18434" name="Picture 2"/>
          <p:cNvPicPr>
            <a:picLocks noChangeAspect="1" noChangeArrowheads="1"/>
          </p:cNvPicPr>
          <p:nvPr/>
        </p:nvPicPr>
        <p:blipFill>
          <a:blip r:embed="rId3"/>
          <a:stretch>
            <a:fillRect/>
          </a:stretch>
        </p:blipFill>
        <p:spPr bwMode="auto">
          <a:xfrm>
            <a:off x="307415" y="1600201"/>
            <a:ext cx="5050108" cy="255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stretch>
            <a:fillRect/>
          </a:stretch>
        </p:blipFill>
        <p:spPr bwMode="auto">
          <a:xfrm>
            <a:off x="3450778" y="3349171"/>
            <a:ext cx="5407471" cy="2619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14400" y="6169252"/>
            <a:ext cx="7569200" cy="480131"/>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s-ES" sz="1400">
                <a:solidFill>
                  <a:srgbClr val="000000"/>
                </a:solidFill>
              </a:rPr>
              <a:t> </a:t>
            </a:r>
            <a:r>
              <a:rPr lang="es-ES" sz="1400" b="1">
                <a:solidFill>
                  <a:srgbClr val="000000"/>
                </a:solidFill>
              </a:rPr>
              <a:t>La elección de DR y BDR se produce solamente en las redes de accesos múltiples, como las LAN Ethernet.</a:t>
            </a:r>
            <a:endParaRPr lang="es-ES" sz="1400" b="1">
              <a:solidFill>
                <a:srgbClr val="000000"/>
              </a:solidFill>
            </a:endParaRPr>
          </a:p>
        </p:txBody>
      </p:sp>
    </p:spTree>
    <p:extLst>
      <p:ext uri="{BB962C8B-B14F-4D97-AF65-F5344CB8AC3E}">
        <p14:creationId xmlns:p14="http://schemas.microsoft.com/office/powerpoint/2010/main" val="662752039"/>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DR y BDR de OSPF</a:t>
            </a:r>
            <a:endParaRPr lang="es-ES" smtClean="0">
              <a:solidFill>
                <a:schemeClr val="accent5">
                  <a:lumMod val="75000"/>
                </a:schemeClr>
              </a:solidFill>
              <a:cs typeface="Arial" pitchFamily="34" charset="0"/>
            </a:endParaRPr>
          </a:p>
        </p:txBody>
      </p:sp>
      <p:pic>
        <p:nvPicPr>
          <p:cNvPr id="19458" name="Picture 2"/>
          <p:cNvPicPr>
            <a:picLocks noChangeAspect="1" noChangeArrowheads="1"/>
          </p:cNvPicPr>
          <p:nvPr/>
        </p:nvPicPr>
        <p:blipFill>
          <a:blip r:embed="rId3"/>
          <a:stretch>
            <a:fillRect/>
          </a:stretch>
        </p:blipFill>
        <p:spPr bwMode="auto">
          <a:xfrm>
            <a:off x="2146886" y="1573968"/>
            <a:ext cx="4605431" cy="500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2249328"/>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Sincronización de bases de datos OSPF</a:t>
            </a:r>
            <a:endParaRPr lang="es-ES" smtClean="0">
              <a:solidFill>
                <a:schemeClr val="accent5">
                  <a:lumMod val="75000"/>
                </a:schemeClr>
              </a:solidFill>
              <a:cs typeface="Arial" pitchFamily="34" charset="0"/>
            </a:endParaRPr>
          </a:p>
        </p:txBody>
      </p:sp>
      <p:pic>
        <p:nvPicPr>
          <p:cNvPr id="20482" name="Picture 2"/>
          <p:cNvPicPr>
            <a:picLocks noChangeAspect="1" noChangeArrowheads="1"/>
          </p:cNvPicPr>
          <p:nvPr/>
        </p:nvPicPr>
        <p:blipFill>
          <a:blip r:embed="rId3"/>
          <a:stretch>
            <a:fillRect/>
          </a:stretch>
        </p:blipFill>
        <p:spPr bwMode="auto">
          <a:xfrm>
            <a:off x="1398317" y="1795234"/>
            <a:ext cx="6308475" cy="2833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2569859"/>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8.1 Características de OSPF</a:t>
            </a:r>
            <a:endParaRPr lang="es-ES" smtClean="0">
              <a:solidFill>
                <a:schemeClr val="accent5">
                  <a:lumMod val="75000"/>
                </a:schemeClr>
              </a:solidFill>
              <a:cs typeface="Arial" pitchFamily="34" charset="0"/>
            </a:endParaRPr>
          </a:p>
        </p:txBody>
      </p:sp>
    </p:spTree>
    <p:extLst>
      <p:ext uri="{BB962C8B-B14F-4D97-AF65-F5344CB8AC3E}">
        <p14:creationId xmlns:p14="http://schemas.microsoft.com/office/powerpoint/2010/main" val="1864014540"/>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Funcionamiento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Sincronización de bases de datos OSPF</a:t>
            </a:r>
            <a:endParaRPr lang="es-ES" smtClean="0">
              <a:solidFill>
                <a:schemeClr val="accent5">
                  <a:lumMod val="75000"/>
                </a:schemeClr>
              </a:solidFill>
              <a:cs typeface="Arial" pitchFamily="34" charset="0"/>
            </a:endParaRPr>
          </a:p>
        </p:txBody>
      </p:sp>
      <p:pic>
        <p:nvPicPr>
          <p:cNvPr id="21506" name="Picture 2"/>
          <p:cNvPicPr>
            <a:picLocks noChangeAspect="1" noChangeArrowheads="1"/>
          </p:cNvPicPr>
          <p:nvPr/>
        </p:nvPicPr>
        <p:blipFill>
          <a:blip r:embed="rId3"/>
          <a:stretch>
            <a:fillRect/>
          </a:stretch>
        </p:blipFill>
        <p:spPr bwMode="auto">
          <a:xfrm>
            <a:off x="2039666" y="1885270"/>
            <a:ext cx="4887775" cy="470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8457703"/>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4585" y="390527"/>
            <a:ext cx="8804275" cy="871538"/>
          </a:xfrm>
        </p:spPr>
        <p:txBody>
          <a:bodyPr/>
          <a:lstStyle/>
          <a:p>
            <a:pPr algn="l" defTabSz="814365">
              <a:spcBef>
                <a:spcPct val="0"/>
              </a:spcBef>
              <a:spcAft>
                <a:spcPct val="0"/>
              </a:spcAft>
              <a:buNone/>
            </a:pP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8.2 Configuración de OSPFv2 de área única</a:t>
            </a:r>
            <a:endParaRPr lang="es-ES" dirty="0" smtClean="0">
              <a:solidFill>
                <a:schemeClr val="accent5">
                  <a:lumMod val="75000"/>
                </a:schemeClr>
              </a:solidFill>
              <a:cs typeface="Arial" pitchFamily="34" charset="0"/>
            </a:endParaRPr>
          </a:p>
        </p:txBody>
      </p:sp>
    </p:spTree>
    <p:extLst>
      <p:ext uri="{BB962C8B-B14F-4D97-AF65-F5344CB8AC3E}">
        <p14:creationId xmlns:p14="http://schemas.microsoft.com/office/powerpoint/2010/main" val="2272127344"/>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ID de routers OSPF</a:t>
            </a:r>
            <a:br>
              <a:rPr lang="es-ES" sz="1800" b="1" i="0" smtClean="0">
                <a:solidFill>
                  <a:srgbClr val="708CA1"/>
                </a:solidFill>
                <a:latin typeface="Arial"/>
              </a:rPr>
            </a:br>
            <a:r>
              <a:rPr lang="es-ES" sz="3200" b="1" i="0" smtClean="0">
                <a:solidFill>
                  <a:srgbClr val="708CA1"/>
                </a:solidFill>
                <a:latin typeface="Arial"/>
              </a:rPr>
              <a:t>Topología de la red OSPF</a:t>
            </a:r>
            <a:endParaRPr lang="es-ES" smtClean="0">
              <a:solidFill>
                <a:schemeClr val="accent5">
                  <a:lumMod val="75000"/>
                </a:schemeClr>
              </a:solidFill>
              <a:cs typeface="Arial" pitchFamily="34" charset="0"/>
            </a:endParaRPr>
          </a:p>
        </p:txBody>
      </p:sp>
      <p:pic>
        <p:nvPicPr>
          <p:cNvPr id="22530" name="Picture 2"/>
          <p:cNvPicPr>
            <a:picLocks noChangeAspect="1" noChangeArrowheads="1"/>
          </p:cNvPicPr>
          <p:nvPr/>
        </p:nvPicPr>
        <p:blipFill>
          <a:blip r:embed="rId3"/>
          <a:stretch>
            <a:fillRect/>
          </a:stretch>
        </p:blipFill>
        <p:spPr bwMode="auto">
          <a:xfrm>
            <a:off x="927228" y="1586393"/>
            <a:ext cx="7028189" cy="502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027293"/>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ID de routers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ID de los routers</a:t>
            </a:r>
            <a:endParaRPr lang="es-ES" smtClean="0">
              <a:solidFill>
                <a:schemeClr val="accent5">
                  <a:lumMod val="75000"/>
                </a:schemeClr>
              </a:solidFill>
              <a:cs typeface="Arial" pitchFamily="34" charset="0"/>
            </a:endParaRPr>
          </a:p>
        </p:txBody>
      </p:sp>
      <p:pic>
        <p:nvPicPr>
          <p:cNvPr id="23557" name="Picture 5"/>
          <p:cNvPicPr>
            <a:picLocks noChangeAspect="1" noChangeArrowheads="1"/>
          </p:cNvPicPr>
          <p:nvPr/>
        </p:nvPicPr>
        <p:blipFill>
          <a:blip r:embed="rId3"/>
          <a:stretch>
            <a:fillRect/>
          </a:stretch>
        </p:blipFill>
        <p:spPr bwMode="auto">
          <a:xfrm>
            <a:off x="233134" y="4809633"/>
            <a:ext cx="4209143" cy="1668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a:blip r:embed="rId4"/>
          <a:stretch>
            <a:fillRect/>
          </a:stretch>
        </p:blipFill>
        <p:spPr bwMode="auto">
          <a:xfrm>
            <a:off x="3783028" y="956977"/>
            <a:ext cx="5096898" cy="4166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5"/>
          <a:stretch>
            <a:fillRect/>
          </a:stretch>
        </p:blipFill>
        <p:spPr bwMode="auto">
          <a:xfrm>
            <a:off x="212668" y="1523999"/>
            <a:ext cx="4216670" cy="1572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8" name="Picture 6"/>
          <p:cNvPicPr>
            <a:picLocks noChangeAspect="1" noChangeArrowheads="1"/>
          </p:cNvPicPr>
          <p:nvPr/>
        </p:nvPicPr>
        <p:blipFill>
          <a:blip r:embed="rId6"/>
          <a:stretch>
            <a:fillRect/>
          </a:stretch>
        </p:blipFill>
        <p:spPr bwMode="auto">
          <a:xfrm>
            <a:off x="133351" y="3193830"/>
            <a:ext cx="4495800" cy="11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6886882"/>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Configuración de OSPFv2 de área única</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El comando network</a:t>
            </a:r>
            <a:endParaRPr lang="es-ES" smtClean="0">
              <a:solidFill>
                <a:schemeClr val="accent5">
                  <a:lumMod val="75000"/>
                </a:schemeClr>
              </a:solidFill>
              <a:cs typeface="Arial" pitchFamily="34" charset="0"/>
            </a:endParaRPr>
          </a:p>
        </p:txBody>
      </p:sp>
      <p:pic>
        <p:nvPicPr>
          <p:cNvPr id="24578" name="Picture 2"/>
          <p:cNvPicPr>
            <a:picLocks noChangeAspect="1" noChangeArrowheads="1"/>
          </p:cNvPicPr>
          <p:nvPr/>
        </p:nvPicPr>
        <p:blipFill>
          <a:blip r:embed="rId3"/>
          <a:stretch>
            <a:fillRect/>
          </a:stretch>
        </p:blipFill>
        <p:spPr bwMode="auto">
          <a:xfrm>
            <a:off x="1601985" y="1676130"/>
            <a:ext cx="6300365" cy="2269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stretch>
            <a:fillRect/>
          </a:stretch>
        </p:blipFill>
        <p:spPr bwMode="auto">
          <a:xfrm>
            <a:off x="1699047" y="3988187"/>
            <a:ext cx="6134129" cy="216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868765"/>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Configuración de OSPFv2 de área única</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Configuración de interfaces pasivas</a:t>
            </a:r>
            <a:endParaRPr lang="es-ES" smtClean="0">
              <a:solidFill>
                <a:schemeClr val="accent5">
                  <a:lumMod val="75000"/>
                </a:schemeClr>
              </a:solidFill>
              <a:cs typeface="Arial" pitchFamily="34" charset="0"/>
            </a:endParaRPr>
          </a:p>
        </p:txBody>
      </p:sp>
      <p:pic>
        <p:nvPicPr>
          <p:cNvPr id="25602" name="Picture 2"/>
          <p:cNvPicPr>
            <a:picLocks noChangeAspect="1" noChangeArrowheads="1"/>
          </p:cNvPicPr>
          <p:nvPr/>
        </p:nvPicPr>
        <p:blipFill>
          <a:blip r:embed="rId3"/>
          <a:srcRect b="25300"/>
          <a:stretch>
            <a:fillRect/>
          </a:stretch>
        </p:blipFill>
        <p:spPr bwMode="auto">
          <a:xfrm>
            <a:off x="1507632" y="1687512"/>
            <a:ext cx="5829304" cy="1874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719943" y="4004879"/>
            <a:ext cx="6277428" cy="1754326"/>
          </a:xfrm>
          <a:prstGeom prst="rect">
            <a:avLst/>
          </a:prstGeom>
        </p:spPr>
        <p:txBody>
          <a:bodyPr wrap="square">
            <a:spAutoFit/>
          </a:bodyPr>
          <a:lstStyle/>
          <a:p>
            <a:pPr eaLnBrk="0" fontAlgn="base" hangingPunct="0">
              <a:lnSpc>
                <a:spcPct val="90000"/>
              </a:lnSpc>
              <a:spcBef>
                <a:spcPct val="0"/>
              </a:spcBef>
              <a:spcAft>
                <a:spcPct val="0"/>
              </a:spcAft>
            </a:pPr>
            <a:r>
              <a:rPr lang="es-ES" sz="2400">
                <a:solidFill>
                  <a:srgbClr val="000000"/>
                </a:solidFill>
              </a:rPr>
              <a:t>Utilice el comando</a:t>
            </a:r>
            <a:r>
              <a:rPr lang="es-ES" sz="2400" b="1">
                <a:solidFill>
                  <a:srgbClr val="000000"/>
                </a:solidFill>
              </a:rPr>
              <a:t> passive-interface </a:t>
            </a:r>
            <a:r>
              <a:rPr lang="es-ES" sz="2400">
                <a:solidFill>
                  <a:srgbClr val="000000"/>
                </a:solidFill>
              </a:rPr>
              <a:t> del modo de configuración del router para evitar la transmisión de mensajes de routing a través de una interfaz del router y permitir que se anuncie esa red a otros routers.</a:t>
            </a:r>
            <a:endParaRPr lang="es-ES" sz="2400">
              <a:solidFill>
                <a:srgbClr val="000000"/>
              </a:solidFill>
            </a:endParaRPr>
          </a:p>
        </p:txBody>
      </p:sp>
    </p:spTree>
    <p:extLst>
      <p:ext uri="{BB962C8B-B14F-4D97-AF65-F5344CB8AC3E}">
        <p14:creationId xmlns:p14="http://schemas.microsoft.com/office/powerpoint/2010/main" val="2871640114"/>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Costo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Métrica de OSPF = costo</a:t>
            </a:r>
            <a:endParaRPr lang="es-ES" smtClean="0">
              <a:solidFill>
                <a:schemeClr val="accent5">
                  <a:lumMod val="75000"/>
                </a:schemeClr>
              </a:solidFill>
              <a:cs typeface="Arial" pitchFamily="34" charset="0"/>
            </a:endParaRPr>
          </a:p>
        </p:txBody>
      </p:sp>
      <p:pic>
        <p:nvPicPr>
          <p:cNvPr id="26626" name="Picture 2"/>
          <p:cNvPicPr>
            <a:picLocks noChangeAspect="1" noChangeArrowheads="1"/>
          </p:cNvPicPr>
          <p:nvPr/>
        </p:nvPicPr>
        <p:blipFill>
          <a:blip r:embed="rId3"/>
          <a:srcRect b="3281"/>
          <a:stretch>
            <a:fillRect/>
          </a:stretch>
        </p:blipFill>
        <p:spPr bwMode="auto">
          <a:xfrm>
            <a:off x="1496174" y="2306157"/>
            <a:ext cx="5447552" cy="430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9943" y="1399217"/>
            <a:ext cx="8461828" cy="923330"/>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Costo = </a:t>
            </a:r>
            <a:r>
              <a:rPr lang="es-ES" sz="2000" i="1" u="sng">
                <a:solidFill>
                  <a:srgbClr val="000000"/>
                </a:solidFill>
              </a:rPr>
              <a:t>ancho de banda de referencia</a:t>
            </a:r>
            <a:r>
              <a:rPr lang="es-ES" sz="2000" i="1">
                <a:solidFill>
                  <a:srgbClr val="000000"/>
                </a:solidFill>
              </a:rPr>
              <a:t> </a:t>
            </a:r>
            <a:r>
              <a:rPr lang="es-ES" sz="2000">
                <a:solidFill>
                  <a:srgbClr val="000000"/>
                </a:solidFill>
              </a:rPr>
              <a:t>/ </a:t>
            </a:r>
            <a:r>
              <a:rPr lang="es-ES" sz="2000" i="1" u="sng">
                <a:solidFill>
                  <a:srgbClr val="000000"/>
                </a:solidFill>
              </a:rPr>
              <a:t>ancho de banda de la interfaz</a:t>
            </a:r>
            <a:endParaRPr lang="es-ES" sz="2000">
              <a:solidFill>
                <a:srgbClr val="000000"/>
              </a:solidFill>
            </a:endParaRPr>
          </a:p>
          <a:p>
            <a:pPr eaLnBrk="0" fontAlgn="base" hangingPunct="0">
              <a:lnSpc>
                <a:spcPct val="90000"/>
              </a:lnSpc>
              <a:spcBef>
                <a:spcPct val="0"/>
              </a:spcBef>
              <a:spcAft>
                <a:spcPct val="0"/>
              </a:spcAft>
            </a:pPr>
            <a:r>
              <a:rPr lang="es-ES" sz="2000">
                <a:solidFill>
                  <a:srgbClr val="000000"/>
                </a:solidFill>
              </a:rPr>
              <a:t>(el ancho de banda de referencia predeterminado es 10^8)</a:t>
            </a:r>
          </a:p>
          <a:p>
            <a:pPr eaLnBrk="0" fontAlgn="base" hangingPunct="0">
              <a:lnSpc>
                <a:spcPct val="90000"/>
              </a:lnSpc>
              <a:spcBef>
                <a:spcPct val="0"/>
              </a:spcBef>
              <a:spcAft>
                <a:spcPct val="0"/>
              </a:spcAft>
            </a:pPr>
            <a:r>
              <a:rPr lang="es-ES" sz="2000">
                <a:solidFill>
                  <a:srgbClr val="000000"/>
                </a:solidFill>
              </a:rPr>
              <a:t>Costo = </a:t>
            </a:r>
            <a:r>
              <a:rPr lang="es-ES" sz="2000" u="sng">
                <a:solidFill>
                  <a:srgbClr val="000000"/>
                </a:solidFill>
              </a:rPr>
              <a:t>100 000 000 bps</a:t>
            </a:r>
            <a:r>
              <a:rPr lang="es-ES" sz="2000">
                <a:solidFill>
                  <a:srgbClr val="000000"/>
                </a:solidFill>
              </a:rPr>
              <a:t> / </a:t>
            </a:r>
            <a:r>
              <a:rPr lang="es-ES" sz="2000" i="1" u="sng">
                <a:solidFill>
                  <a:srgbClr val="000000"/>
                </a:solidFill>
              </a:rPr>
              <a:t>ancho de banda de la interfaz en bps</a:t>
            </a:r>
            <a:r>
              <a:rPr lang="es-ES" sz="2000" i="1">
                <a:solidFill>
                  <a:srgbClr val="000000"/>
                </a:solidFill>
              </a:rPr>
              <a:t> </a:t>
            </a:r>
            <a:endParaRPr lang="es-ES" sz="2000">
              <a:solidFill>
                <a:srgbClr val="000000"/>
              </a:solidFill>
            </a:endParaRPr>
          </a:p>
        </p:txBody>
      </p:sp>
    </p:spTree>
    <p:extLst>
      <p:ext uri="{BB962C8B-B14F-4D97-AF65-F5344CB8AC3E}">
        <p14:creationId xmlns:p14="http://schemas.microsoft.com/office/powerpoint/2010/main" val="3495766606"/>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Costo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OSPF acumula los costos</a:t>
            </a:r>
            <a:endParaRPr lang="es-ES" smtClean="0">
              <a:solidFill>
                <a:schemeClr val="accent5">
                  <a:lumMod val="75000"/>
                </a:schemeClr>
              </a:solidFill>
              <a:cs typeface="Arial" pitchFamily="34" charset="0"/>
            </a:endParaRPr>
          </a:p>
        </p:txBody>
      </p:sp>
      <p:sp>
        <p:nvSpPr>
          <p:cNvPr id="3" name="TextBox 2"/>
          <p:cNvSpPr txBox="1"/>
          <p:nvPr/>
        </p:nvSpPr>
        <p:spPr>
          <a:xfrm>
            <a:off x="449943" y="1573388"/>
            <a:ext cx="8461828" cy="646331"/>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El costo de una ruta OSPF es el valor acumulado de un router a la red de destino.</a:t>
            </a:r>
            <a:endParaRPr lang="es-ES" sz="2000">
              <a:solidFill>
                <a:srgbClr val="000000"/>
              </a:solidFill>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37" y="2290442"/>
            <a:ext cx="7748777" cy="3921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705977"/>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Costo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Ajuste del ancho de banda de referencia</a:t>
            </a:r>
            <a:endParaRPr lang="es-ES" smtClean="0">
              <a:solidFill>
                <a:schemeClr val="accent5">
                  <a:lumMod val="75000"/>
                </a:schemeClr>
              </a:solidFill>
              <a:cs typeface="Arial" pitchFamily="34" charset="0"/>
            </a:endParaRPr>
          </a:p>
        </p:txBody>
      </p:sp>
      <p:sp>
        <p:nvSpPr>
          <p:cNvPr id="3" name="TextBox 2"/>
          <p:cNvSpPr txBox="1"/>
          <p:nvPr/>
        </p:nvSpPr>
        <p:spPr>
          <a:xfrm>
            <a:off x="449943" y="1573388"/>
            <a:ext cx="8461828" cy="1477328"/>
          </a:xfrm>
          <a:prstGeom prst="rect">
            <a:avLst/>
          </a:prstGeom>
          <a:noFill/>
        </p:spPr>
        <p:txBody>
          <a:bodyPr wrap="square" rtlCol="0">
            <a:spAutoFit/>
          </a:bodyPr>
          <a:lstStyle/>
          <a:p>
            <a:pPr marL="342900" indent="-342900" eaLnBrk="0" fontAlgn="base" hangingPunct="0">
              <a:lnSpc>
                <a:spcPct val="90000"/>
              </a:lnSpc>
              <a:spcBef>
                <a:spcPct val="0"/>
              </a:spcBef>
              <a:spcAft>
                <a:spcPct val="0"/>
              </a:spcAft>
              <a:buFont typeface="Wingdings"/>
              <a:buChar char="§"/>
            </a:pPr>
            <a:r>
              <a:rPr lang="es-ES" sz="2000">
                <a:solidFill>
                  <a:srgbClr val="000000"/>
                </a:solidFill>
              </a:rPr>
              <a:t>Utilice el</a:t>
            </a:r>
            <a:r>
              <a:rPr lang="es-ES" sz="2000" b="1">
                <a:solidFill>
                  <a:srgbClr val="000000"/>
                </a:solidFill>
              </a:rPr>
              <a:t> comando auto-cost reference-bandwidth. </a:t>
            </a:r>
            <a:endParaRPr lang="es-ES" sz="2000" i="1">
              <a:solidFill>
                <a:srgbClr val="000000"/>
              </a:solidFill>
            </a:endParaRPr>
          </a:p>
          <a:p>
            <a:pPr marL="342900" indent="-342900" eaLnBrk="0" fontAlgn="base" hangingPunct="0">
              <a:lnSpc>
                <a:spcPct val="90000"/>
              </a:lnSpc>
              <a:spcBef>
                <a:spcPct val="0"/>
              </a:spcBef>
              <a:spcAft>
                <a:spcPct val="0"/>
              </a:spcAft>
              <a:buFont typeface="Wingdings"/>
              <a:buChar char="§"/>
            </a:pPr>
            <a:r>
              <a:rPr lang="es-ES" sz="2000">
                <a:solidFill>
                  <a:srgbClr val="000000"/>
                </a:solidFill>
              </a:rPr>
              <a:t>Debe estar configurado en cada router en el dominio OSPF.</a:t>
            </a:r>
          </a:p>
          <a:p>
            <a:pPr marL="342900" indent="-342900" eaLnBrk="0" fontAlgn="base" hangingPunct="0">
              <a:lnSpc>
                <a:spcPct val="90000"/>
              </a:lnSpc>
              <a:spcBef>
                <a:spcPct val="0"/>
              </a:spcBef>
              <a:spcAft>
                <a:spcPct val="0"/>
              </a:spcAft>
              <a:buFont typeface="Wingdings"/>
              <a:buChar char="§"/>
            </a:pPr>
            <a:r>
              <a:rPr lang="es-ES" sz="2000">
                <a:solidFill>
                  <a:srgbClr val="000000"/>
                </a:solidFill>
              </a:rPr>
              <a:t>Observe que el valor se expresa en Mb/s:</a:t>
            </a:r>
          </a:p>
          <a:p>
            <a:pPr lvl="1" eaLnBrk="0" fontAlgn="base" hangingPunct="0">
              <a:lnSpc>
                <a:spcPct val="90000"/>
              </a:lnSpc>
              <a:spcBef>
                <a:spcPct val="0"/>
              </a:spcBef>
              <a:spcAft>
                <a:spcPct val="0"/>
              </a:spcAft>
            </a:pPr>
            <a:r>
              <a:rPr lang="es-ES" sz="2000" b="1">
                <a:solidFill>
                  <a:srgbClr val="000000"/>
                </a:solidFill>
              </a:rPr>
              <a:t>Gigabit Ethernet: auto-cost reference-bandwidth 1000</a:t>
            </a:r>
            <a:endParaRPr lang="es-ES" sz="2000">
              <a:solidFill>
                <a:srgbClr val="000000"/>
              </a:solidFill>
            </a:endParaRPr>
          </a:p>
          <a:p>
            <a:pPr lvl="1" eaLnBrk="0" fontAlgn="base" hangingPunct="0">
              <a:lnSpc>
                <a:spcPct val="90000"/>
              </a:lnSpc>
              <a:spcBef>
                <a:spcPct val="0"/>
              </a:spcBef>
              <a:spcAft>
                <a:spcPct val="0"/>
              </a:spcAft>
            </a:pPr>
            <a:r>
              <a:rPr lang="es-ES" sz="2000" b="1">
                <a:solidFill>
                  <a:srgbClr val="000000"/>
                </a:solidFill>
              </a:rPr>
              <a:t>10 Gigabit Ethernet:</a:t>
            </a:r>
            <a:r>
              <a:rPr lang="es-ES" sz="2000">
                <a:solidFill>
                  <a:srgbClr val="000000"/>
                </a:solidFill>
              </a:rPr>
              <a:t> </a:t>
            </a:r>
            <a:r>
              <a:rPr lang="es-ES" sz="2000" b="1">
                <a:solidFill>
                  <a:srgbClr val="000000"/>
                </a:solidFill>
              </a:rPr>
              <a:t>auto-cost reference-bandwidth 10000</a:t>
            </a:r>
            <a:endParaRPr lang="es-ES" sz="2000">
              <a:solidFill>
                <a:srgbClr val="000000"/>
              </a:solidFill>
            </a:endParaRPr>
          </a:p>
        </p:txBody>
      </p:sp>
      <p:pic>
        <p:nvPicPr>
          <p:cNvPr id="28674" name="Picture 2"/>
          <p:cNvPicPr>
            <a:picLocks noChangeAspect="1" noChangeArrowheads="1"/>
          </p:cNvPicPr>
          <p:nvPr/>
        </p:nvPicPr>
        <p:blipFill>
          <a:blip r:embed="rId3"/>
          <a:stretch>
            <a:fillRect/>
          </a:stretch>
        </p:blipFill>
        <p:spPr bwMode="auto">
          <a:xfrm>
            <a:off x="508822" y="3296104"/>
            <a:ext cx="4520916"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4"/>
          <a:stretch>
            <a:fillRect/>
          </a:stretch>
        </p:blipFill>
        <p:spPr bwMode="auto">
          <a:xfrm>
            <a:off x="4170144" y="4389664"/>
            <a:ext cx="4548398"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3859534"/>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572046" cy="871538"/>
          </a:xfrm>
        </p:spPr>
        <p:txBody>
          <a:bodyPr/>
          <a:lstStyle/>
          <a:p>
            <a:pPr algn="l" defTabSz="814365">
              <a:spcBef>
                <a:spcPct val="0"/>
              </a:spcBef>
              <a:spcAft>
                <a:spcPct val="0"/>
              </a:spcAft>
              <a:buNone/>
            </a:pPr>
            <a:r>
              <a:rPr lang="es-ES" sz="1800" b="1" i="0" dirty="0" smtClean="0">
                <a:solidFill>
                  <a:srgbClr val="708CA1"/>
                </a:solidFill>
                <a:latin typeface="Arial"/>
              </a:rPr>
              <a:t> </a:t>
            </a:r>
            <a:r>
              <a:rPr lang="es-ES" sz="1600" b="1" i="0" dirty="0" smtClean="0">
                <a:solidFill>
                  <a:srgbClr val="708CA1"/>
                </a:solidFill>
                <a:latin typeface="Arial"/>
              </a:rPr>
              <a:t>Costo de OSPF</a:t>
            </a:r>
            <a:r>
              <a:rPr lang="es-ES" sz="3200" b="1" i="0" dirty="0" smtClean="0">
                <a:solidFill>
                  <a:srgbClr val="708CA1"/>
                </a:solidFill>
                <a:latin typeface="Arial"/>
              </a:rPr>
              <a:t/>
            </a:r>
            <a:br>
              <a:rPr lang="es-ES" sz="3200" b="1" i="0" dirty="0" smtClean="0">
                <a:solidFill>
                  <a:srgbClr val="708CA1"/>
                </a:solidFill>
                <a:latin typeface="Arial"/>
              </a:rPr>
            </a:br>
            <a:r>
              <a:rPr lang="es-ES" sz="3000" b="1" i="0" dirty="0" smtClean="0">
                <a:solidFill>
                  <a:srgbClr val="708CA1"/>
                </a:solidFill>
                <a:latin typeface="Arial"/>
              </a:rPr>
              <a:t>Anchos de banda de interfaz predeterminados</a:t>
            </a:r>
            <a:endParaRPr lang="es-ES" sz="3000" dirty="0" smtClean="0">
              <a:solidFill>
                <a:schemeClr val="accent5">
                  <a:lumMod val="75000"/>
                </a:schemeClr>
              </a:solidFill>
              <a:cs typeface="Arial" pitchFamily="34" charset="0"/>
            </a:endParaRPr>
          </a:p>
        </p:txBody>
      </p:sp>
      <p:sp>
        <p:nvSpPr>
          <p:cNvPr id="3" name="TextBox 2"/>
          <p:cNvSpPr txBox="1"/>
          <p:nvPr/>
        </p:nvSpPr>
        <p:spPr>
          <a:xfrm>
            <a:off x="449943" y="1573388"/>
            <a:ext cx="8461828" cy="646331"/>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En los routers Cisco, el ancho de banda predeterminado en la mayoría de las interfaces seriales se establece en 1,544 Mb/s.</a:t>
            </a:r>
            <a:endParaRPr lang="es-ES" sz="2000">
              <a:solidFill>
                <a:srgbClr val="000000"/>
              </a:solidFill>
            </a:endParaRPr>
          </a:p>
        </p:txBody>
      </p:sp>
      <p:pic>
        <p:nvPicPr>
          <p:cNvPr id="29698" name="Picture 2"/>
          <p:cNvPicPr>
            <a:picLocks noChangeAspect="1" noChangeArrowheads="1"/>
          </p:cNvPicPr>
          <p:nvPr/>
        </p:nvPicPr>
        <p:blipFill>
          <a:blip r:embed="rId3"/>
          <a:stretch>
            <a:fillRect/>
          </a:stretch>
        </p:blipFill>
        <p:spPr bwMode="auto">
          <a:xfrm>
            <a:off x="1372681" y="2381930"/>
            <a:ext cx="5980619" cy="3900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881290"/>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Funcionamiento del protocolo de routing de estado de enlace</a:t>
            </a:r>
            <a:br>
              <a:rPr lang="es-ES" sz="1800" b="1" i="0" smtClean="0">
                <a:solidFill>
                  <a:srgbClr val="708CA1"/>
                </a:solidFill>
                <a:latin typeface="Arial"/>
              </a:rPr>
            </a:br>
            <a:r>
              <a:rPr lang="es-ES" sz="2800" b="1" i="0" smtClean="0">
                <a:solidFill>
                  <a:srgbClr val="708CA1"/>
                </a:solidFill>
                <a:latin typeface="Arial"/>
              </a:rPr>
              <a:t>Protocolos Shortest Path First</a:t>
            </a:r>
            <a:endParaRPr lang="es-ES" sz="2800"/>
          </a:p>
        </p:txBody>
      </p:sp>
      <p:pic>
        <p:nvPicPr>
          <p:cNvPr id="29698" name="Picture 2"/>
          <p:cNvPicPr>
            <a:picLocks noChangeAspect="1" noChangeArrowheads="1"/>
          </p:cNvPicPr>
          <p:nvPr/>
        </p:nvPicPr>
        <p:blipFill>
          <a:blip r:embed="rId3"/>
          <a:srcRect r="1261"/>
          <a:stretch>
            <a:fillRect/>
          </a:stretch>
        </p:blipFill>
        <p:spPr bwMode="auto">
          <a:xfrm>
            <a:off x="2329131" y="1612310"/>
            <a:ext cx="5005119" cy="4585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699960"/>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Costo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Ajuste de los anchos de banda de interfaz</a:t>
            </a:r>
            <a:endParaRPr lang="es-ES" smtClean="0">
              <a:solidFill>
                <a:schemeClr val="accent5">
                  <a:lumMod val="75000"/>
                </a:schemeClr>
              </a:solidFill>
              <a:cs typeface="Arial" pitchFamily="34" charset="0"/>
            </a:endParaRPr>
          </a:p>
        </p:txBody>
      </p:sp>
      <p:pic>
        <p:nvPicPr>
          <p:cNvPr id="30722" name="Picture 2"/>
          <p:cNvPicPr>
            <a:picLocks noChangeAspect="1" noChangeArrowheads="1"/>
          </p:cNvPicPr>
          <p:nvPr/>
        </p:nvPicPr>
        <p:blipFill>
          <a:blip r:embed="rId3"/>
          <a:stretch>
            <a:fillRect/>
          </a:stretch>
        </p:blipFill>
        <p:spPr bwMode="auto">
          <a:xfrm>
            <a:off x="1512778" y="2002291"/>
            <a:ext cx="5669318" cy="386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63949"/>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Costo de OSPF</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Configuración manual del costo de OSPF</a:t>
            </a:r>
            <a:endParaRPr lang="es-ES" smtClean="0">
              <a:solidFill>
                <a:schemeClr val="accent5">
                  <a:lumMod val="75000"/>
                </a:schemeClr>
              </a:solidFill>
              <a:cs typeface="Arial" pitchFamily="34" charset="0"/>
            </a:endParaRPr>
          </a:p>
        </p:txBody>
      </p:sp>
      <p:sp>
        <p:nvSpPr>
          <p:cNvPr id="2" name="Rectangle 1"/>
          <p:cNvSpPr/>
          <p:nvPr/>
        </p:nvSpPr>
        <p:spPr>
          <a:xfrm>
            <a:off x="464457" y="1567543"/>
            <a:ext cx="8157029" cy="923330"/>
          </a:xfrm>
          <a:prstGeom prst="rect">
            <a:avLst/>
          </a:prstGeom>
        </p:spPr>
        <p:txBody>
          <a:bodyPr wrap="square">
            <a:spAutoFit/>
          </a:bodyPr>
          <a:lstStyle/>
          <a:p>
            <a:pPr eaLnBrk="0" fontAlgn="base" hangingPunct="0">
              <a:lnSpc>
                <a:spcPct val="90000"/>
              </a:lnSpc>
              <a:spcBef>
                <a:spcPct val="0"/>
              </a:spcBef>
              <a:spcAft>
                <a:spcPct val="0"/>
              </a:spcAft>
            </a:pPr>
            <a:r>
              <a:rPr lang="es-ES" sz="2000">
                <a:solidFill>
                  <a:srgbClr val="000000"/>
                </a:solidFill>
              </a:rPr>
              <a:t>Con los comandos de interfaz</a:t>
            </a:r>
            <a:r>
              <a:rPr lang="es-ES" sz="2000" b="1">
                <a:solidFill>
                  <a:srgbClr val="000000"/>
                </a:solidFill>
              </a:rPr>
              <a:t> bandwidth </a:t>
            </a:r>
            <a:r>
              <a:rPr lang="es-ES" sz="2000">
                <a:solidFill>
                  <a:srgbClr val="000000"/>
                </a:solidFill>
              </a:rPr>
              <a:t>e</a:t>
            </a:r>
            <a:r>
              <a:rPr lang="es-ES" sz="2000" b="1">
                <a:solidFill>
                  <a:srgbClr val="000000"/>
                </a:solidFill>
              </a:rPr>
              <a:t> ip ospf cost </a:t>
            </a:r>
            <a:r>
              <a:rPr lang="es-ES" sz="2000">
                <a:solidFill>
                  <a:srgbClr val="000000"/>
                </a:solidFill>
              </a:rPr>
              <a:t>se logra el mismo resultado, que es proporcionar a OSPF un valor preciso para determinar la mejor ruta.</a:t>
            </a:r>
            <a:endParaRPr lang="es-ES" sz="2000">
              <a:solidFill>
                <a:srgbClr val="000000"/>
              </a:solidFill>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610" y="2817132"/>
            <a:ext cx="6408721" cy="297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780534"/>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 Verificación de OSPF</a:t>
            </a:r>
            <a:br>
              <a:rPr lang="es-ES" sz="1800" b="1" i="0" smtClean="0">
                <a:solidFill>
                  <a:srgbClr val="708CA1"/>
                </a:solidFill>
                <a:latin typeface="Arial"/>
              </a:rPr>
            </a:br>
            <a:r>
              <a:rPr lang="es-ES" sz="3200" b="1" i="0" smtClean="0">
                <a:solidFill>
                  <a:srgbClr val="708CA1"/>
                </a:solidFill>
                <a:latin typeface="Arial"/>
              </a:rPr>
              <a:t>Verificación de vecinos OSPF</a:t>
            </a:r>
            <a:endParaRPr lang="es-ES" smtClean="0">
              <a:solidFill>
                <a:schemeClr val="accent5">
                  <a:lumMod val="75000"/>
                </a:schemeClr>
              </a:solidFill>
              <a:cs typeface="Arial" pitchFamily="34" charset="0"/>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770" y="2520725"/>
            <a:ext cx="6110515" cy="1845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49826" y="1874394"/>
            <a:ext cx="5994401" cy="646331"/>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a:solidFill>
                  <a:srgbClr val="000000"/>
                </a:solidFill>
              </a:rPr>
              <a:t>Verifique que el router haya formado una adyacencia con los routers vecinos.</a:t>
            </a:r>
            <a:endParaRPr lang="es-ES" sz="2000">
              <a:solidFill>
                <a:srgbClr val="000000"/>
              </a:solidFill>
            </a:endParaRPr>
          </a:p>
        </p:txBody>
      </p:sp>
    </p:spTree>
    <p:extLst>
      <p:ext uri="{BB962C8B-B14F-4D97-AF65-F5344CB8AC3E}">
        <p14:creationId xmlns:p14="http://schemas.microsoft.com/office/powerpoint/2010/main" val="2355226825"/>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579209"/>
            <a:ext cx="8456613" cy="871538"/>
          </a:xfrm>
        </p:spPr>
        <p:txBody>
          <a:bodyPr/>
          <a:lstStyle/>
          <a:p>
            <a:pPr algn="l" defTabSz="814365">
              <a:spcBef>
                <a:spcPct val="0"/>
              </a:spcBef>
              <a:spcAft>
                <a:spcPct val="0"/>
              </a:spcAft>
              <a:buNone/>
            </a:pPr>
            <a:r>
              <a:rPr lang="es-ES" sz="1800" b="1" i="0" dirty="0" smtClean="0">
                <a:solidFill>
                  <a:srgbClr val="708CA1"/>
                </a:solidFill>
                <a:latin typeface="Arial"/>
              </a:rPr>
              <a:t> </a:t>
            </a:r>
            <a:r>
              <a:rPr lang="es-ES" sz="1400" b="1" i="0" dirty="0" smtClean="0">
                <a:solidFill>
                  <a:srgbClr val="708CA1"/>
                </a:solidFill>
                <a:latin typeface="Arial"/>
              </a:rPr>
              <a:t>Verificación de OSPF</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Verificación de la configuración del protocolo OSPF</a:t>
            </a:r>
            <a:endParaRPr lang="es-ES" sz="2800" dirty="0" smtClean="0">
              <a:solidFill>
                <a:schemeClr val="accent5">
                  <a:lumMod val="75000"/>
                </a:schemeClr>
              </a:solidFill>
              <a:cs typeface="Arial" pitchFamily="34" charset="0"/>
            </a:endParaRPr>
          </a:p>
        </p:txBody>
      </p:sp>
      <p:pic>
        <p:nvPicPr>
          <p:cNvPr id="33794" name="Picture 2"/>
          <p:cNvPicPr>
            <a:picLocks noChangeAspect="1" noChangeArrowheads="1"/>
          </p:cNvPicPr>
          <p:nvPr/>
        </p:nvPicPr>
        <p:blipFill>
          <a:blip r:embed="rId3"/>
          <a:stretch>
            <a:fillRect/>
          </a:stretch>
        </p:blipFill>
        <p:spPr bwMode="auto">
          <a:xfrm>
            <a:off x="1549960" y="1497467"/>
            <a:ext cx="5407538" cy="500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209434"/>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09099" y="346985"/>
            <a:ext cx="8804275" cy="871538"/>
          </a:xfrm>
        </p:spPr>
        <p:txBody>
          <a:bodyPr/>
          <a:lstStyle/>
          <a:p>
            <a:pPr algn="l" defTabSz="814365">
              <a:spcBef>
                <a:spcPct val="0"/>
              </a:spcBef>
              <a:spcAft>
                <a:spcPct val="0"/>
              </a:spcAft>
              <a:buNone/>
            </a:pPr>
            <a:r>
              <a:rPr lang="es-ES" sz="1400" b="1" i="0" dirty="0" smtClean="0">
                <a:solidFill>
                  <a:srgbClr val="708CA1"/>
                </a:solidFill>
                <a:latin typeface="Arial"/>
              </a:rPr>
              <a:t> Verificación de OSPF</a:t>
            </a:r>
            <a:r>
              <a:rPr lang="es-ES" sz="1800" b="1" i="0" dirty="0" smtClean="0">
                <a:solidFill>
                  <a:srgbClr val="708CA1"/>
                </a:solidFill>
                <a:latin typeface="Arial"/>
              </a:rPr>
              <a:t/>
            </a:r>
            <a:br>
              <a:rPr lang="es-ES" sz="1800" b="1" i="0" dirty="0" smtClean="0">
                <a:solidFill>
                  <a:srgbClr val="708CA1"/>
                </a:solidFill>
                <a:latin typeface="Arial"/>
              </a:rPr>
            </a:br>
            <a:r>
              <a:rPr lang="es-ES" sz="2800" b="1" i="0" dirty="0" smtClean="0">
                <a:solidFill>
                  <a:srgbClr val="708CA1"/>
                </a:solidFill>
                <a:latin typeface="Arial"/>
              </a:rPr>
              <a:t>Verificación de la configuración de interfaz OSPF</a:t>
            </a:r>
            <a:endParaRPr lang="es-ES" sz="2800" dirty="0" smtClean="0">
              <a:solidFill>
                <a:schemeClr val="accent5">
                  <a:lumMod val="75000"/>
                </a:schemeClr>
              </a:solidFill>
              <a:cs typeface="Arial" pitchFamily="34" charset="0"/>
            </a:endParaRPr>
          </a:p>
        </p:txBody>
      </p:sp>
      <p:pic>
        <p:nvPicPr>
          <p:cNvPr id="34819" name="Picture 3"/>
          <p:cNvPicPr>
            <a:picLocks noChangeAspect="1" noChangeArrowheads="1"/>
          </p:cNvPicPr>
          <p:nvPr/>
        </p:nvPicPr>
        <p:blipFill>
          <a:blip r:embed="rId3"/>
          <a:stretch>
            <a:fillRect/>
          </a:stretch>
        </p:blipFill>
        <p:spPr bwMode="auto">
          <a:xfrm>
            <a:off x="800634" y="2107292"/>
            <a:ext cx="7184211" cy="266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98043"/>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702" y="167175"/>
            <a:ext cx="8588861" cy="838200"/>
          </a:xfrm>
        </p:spPr>
        <p:txBody>
          <a:bodyPr/>
          <a:lstStyle/>
          <a:p>
            <a:r>
              <a:rPr lang="en-US" dirty="0" smtClean="0"/>
              <a:t>Basic OSPF Configuration</a:t>
            </a:r>
            <a:endParaRPr lang="en-US" dirty="0"/>
          </a:p>
        </p:txBody>
      </p:sp>
      <p:sp>
        <p:nvSpPr>
          <p:cNvPr id="5" name="Content Placeholder 4"/>
          <p:cNvSpPr>
            <a:spLocks noGrp="1"/>
          </p:cNvSpPr>
          <p:nvPr>
            <p:ph idx="1"/>
          </p:nvPr>
        </p:nvSpPr>
        <p:spPr>
          <a:xfrm>
            <a:off x="229702" y="1339745"/>
            <a:ext cx="4162775" cy="4965700"/>
          </a:xfrm>
        </p:spPr>
        <p:txBody>
          <a:bodyPr>
            <a:normAutofit fontScale="62500" lnSpcReduction="20000"/>
          </a:bodyPr>
          <a:lstStyle/>
          <a:p>
            <a:pPr marL="0" indent="0">
              <a:buNone/>
            </a:pPr>
            <a:r>
              <a:rPr lang="en-US" dirty="0"/>
              <a:t>R1(</a:t>
            </a:r>
            <a:r>
              <a:rPr lang="en-US" dirty="0" err="1"/>
              <a:t>config</a:t>
            </a:r>
            <a:r>
              <a:rPr lang="en-US" dirty="0"/>
              <a:t>)#</a:t>
            </a:r>
            <a:r>
              <a:rPr lang="en-US" dirty="0" err="1"/>
              <a:t>int</a:t>
            </a:r>
            <a:r>
              <a:rPr lang="en-US" dirty="0"/>
              <a:t> </a:t>
            </a:r>
            <a:r>
              <a:rPr lang="en-US" dirty="0" err="1"/>
              <a:t>fa</a:t>
            </a:r>
            <a:r>
              <a:rPr lang="en-US" dirty="0"/>
              <a:t> 0/0</a:t>
            </a:r>
          </a:p>
          <a:p>
            <a:pPr marL="0" indent="0">
              <a:buNone/>
            </a:pPr>
            <a:r>
              <a:rPr lang="en-US" dirty="0"/>
              <a:t>R1(</a:t>
            </a:r>
            <a:r>
              <a:rPr lang="en-US" dirty="0" err="1"/>
              <a:t>config</a:t>
            </a:r>
            <a:r>
              <a:rPr lang="en-US" dirty="0"/>
              <a:t>-if)#</a:t>
            </a:r>
            <a:r>
              <a:rPr lang="en-US" dirty="0" err="1"/>
              <a:t>ip</a:t>
            </a:r>
            <a:r>
              <a:rPr lang="en-US" dirty="0"/>
              <a:t> address 172.16.1.17 255.255.255.240</a:t>
            </a:r>
          </a:p>
          <a:p>
            <a:pPr marL="0" indent="0">
              <a:buNone/>
            </a:pPr>
            <a:endParaRPr lang="en-US" dirty="0"/>
          </a:p>
          <a:p>
            <a:pPr marL="0" indent="0">
              <a:buNone/>
            </a:pPr>
            <a:r>
              <a:rPr lang="en-US" dirty="0"/>
              <a:t>R1(</a:t>
            </a:r>
            <a:r>
              <a:rPr lang="en-US" dirty="0" err="1"/>
              <a:t>config</a:t>
            </a:r>
            <a:r>
              <a:rPr lang="en-US" dirty="0"/>
              <a:t>)#</a:t>
            </a:r>
            <a:r>
              <a:rPr lang="en-US" dirty="0" err="1"/>
              <a:t>int</a:t>
            </a:r>
            <a:r>
              <a:rPr lang="en-US" dirty="0"/>
              <a:t> s 0/0/0</a:t>
            </a:r>
          </a:p>
          <a:p>
            <a:pPr marL="0" indent="0">
              <a:buNone/>
            </a:pPr>
            <a:r>
              <a:rPr lang="en-US" dirty="0"/>
              <a:t>R1(</a:t>
            </a:r>
            <a:r>
              <a:rPr lang="en-US" dirty="0" err="1"/>
              <a:t>config</a:t>
            </a:r>
            <a:r>
              <a:rPr lang="en-US" dirty="0"/>
              <a:t>-if)#</a:t>
            </a:r>
            <a:r>
              <a:rPr lang="en-US" dirty="0" err="1"/>
              <a:t>ip</a:t>
            </a:r>
            <a:r>
              <a:rPr lang="en-US" dirty="0"/>
              <a:t> address 192.168.10.1 255.255.255.252</a:t>
            </a:r>
          </a:p>
          <a:p>
            <a:pPr marL="0" indent="0">
              <a:buNone/>
            </a:pPr>
            <a:endParaRPr lang="en-US" dirty="0"/>
          </a:p>
          <a:p>
            <a:pPr marL="0" indent="0">
              <a:buNone/>
            </a:pPr>
            <a:r>
              <a:rPr lang="en-US" dirty="0"/>
              <a:t>R1(</a:t>
            </a:r>
            <a:r>
              <a:rPr lang="en-US" dirty="0" err="1"/>
              <a:t>config</a:t>
            </a:r>
            <a:r>
              <a:rPr lang="en-US" dirty="0"/>
              <a:t>)#</a:t>
            </a:r>
            <a:r>
              <a:rPr lang="en-US" dirty="0" err="1"/>
              <a:t>int</a:t>
            </a:r>
            <a:r>
              <a:rPr lang="en-US" dirty="0"/>
              <a:t> s 0/0/1</a:t>
            </a:r>
          </a:p>
          <a:p>
            <a:pPr marL="0" indent="0">
              <a:buNone/>
            </a:pPr>
            <a:r>
              <a:rPr lang="en-US" dirty="0"/>
              <a:t>R1(</a:t>
            </a:r>
            <a:r>
              <a:rPr lang="en-US" dirty="0" err="1"/>
              <a:t>config</a:t>
            </a:r>
            <a:r>
              <a:rPr lang="en-US" dirty="0"/>
              <a:t>-if)#</a:t>
            </a:r>
            <a:r>
              <a:rPr lang="en-US" dirty="0" err="1"/>
              <a:t>ip</a:t>
            </a:r>
            <a:r>
              <a:rPr lang="en-US" dirty="0"/>
              <a:t> address 192.168.10.5 255.255.255.252</a:t>
            </a:r>
          </a:p>
          <a:p>
            <a:pPr marL="0" indent="0">
              <a:buNone/>
            </a:pPr>
            <a:endParaRPr lang="en-US" dirty="0"/>
          </a:p>
          <a:p>
            <a:pPr marL="0" indent="0">
              <a:buNone/>
            </a:pPr>
            <a:r>
              <a:rPr lang="en-US" dirty="0"/>
              <a:t>R1(</a:t>
            </a:r>
            <a:r>
              <a:rPr lang="en-US" dirty="0" err="1"/>
              <a:t>config</a:t>
            </a:r>
            <a:r>
              <a:rPr lang="en-US" dirty="0"/>
              <a:t>-if)#router </a:t>
            </a:r>
            <a:r>
              <a:rPr lang="en-US" dirty="0" err="1"/>
              <a:t>ospf</a:t>
            </a:r>
            <a:r>
              <a:rPr lang="en-US" dirty="0"/>
              <a:t> 1</a:t>
            </a:r>
          </a:p>
          <a:p>
            <a:pPr marL="0" indent="0">
              <a:buNone/>
            </a:pPr>
            <a:r>
              <a:rPr lang="en-US" dirty="0"/>
              <a:t>R1(</a:t>
            </a:r>
            <a:r>
              <a:rPr lang="en-US" dirty="0" err="1"/>
              <a:t>config</a:t>
            </a:r>
            <a:r>
              <a:rPr lang="en-US" dirty="0"/>
              <a:t>-router)#network 172.16.1.16 0.0.0.15 area 0</a:t>
            </a:r>
          </a:p>
          <a:p>
            <a:pPr marL="0" indent="0">
              <a:buNone/>
            </a:pPr>
            <a:r>
              <a:rPr lang="en-US" dirty="0"/>
              <a:t>R1(</a:t>
            </a:r>
            <a:r>
              <a:rPr lang="en-US" dirty="0" err="1"/>
              <a:t>config</a:t>
            </a:r>
            <a:r>
              <a:rPr lang="en-US" dirty="0"/>
              <a:t>-router)#network 192.168.10.0 0.0.0.3 area 0</a:t>
            </a:r>
          </a:p>
          <a:p>
            <a:pPr marL="0" indent="0">
              <a:buNone/>
            </a:pPr>
            <a:r>
              <a:rPr lang="en-US" dirty="0"/>
              <a:t>R1(</a:t>
            </a:r>
            <a:r>
              <a:rPr lang="en-US" dirty="0" err="1"/>
              <a:t>config</a:t>
            </a:r>
            <a:r>
              <a:rPr lang="en-US" dirty="0"/>
              <a:t>-router)#network 192.168.10.4 0.0.0.3 area 0</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055" y="1276757"/>
            <a:ext cx="3479723" cy="242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70526" y="4481869"/>
            <a:ext cx="3759528" cy="2654573"/>
          </a:xfrm>
          <a:prstGeom prst="rect">
            <a:avLst/>
          </a:prstGeom>
          <a:noFill/>
          <a:ln w="28575">
            <a:solidFill>
              <a:schemeClr val="tx1"/>
            </a:solidFill>
          </a:ln>
        </p:spPr>
        <p:txBody>
          <a:bodyPr wrap="square" rtlCol="0">
            <a:spAutoFit/>
          </a:bodyPr>
          <a:lstStyle/>
          <a:p>
            <a:pPr eaLnBrk="0" fontAlgn="base" hangingPunct="0">
              <a:lnSpc>
                <a:spcPct val="90000"/>
              </a:lnSpc>
              <a:spcBef>
                <a:spcPct val="0"/>
              </a:spcBef>
              <a:spcAft>
                <a:spcPct val="0"/>
              </a:spcAft>
            </a:pPr>
            <a:r>
              <a:rPr lang="en-US" sz="2400" dirty="0">
                <a:solidFill>
                  <a:srgbClr val="FF0000"/>
                </a:solidFill>
              </a:rPr>
              <a:t>Command syntax:</a:t>
            </a:r>
          </a:p>
          <a:p>
            <a:pPr eaLnBrk="0" fontAlgn="base" hangingPunct="0">
              <a:lnSpc>
                <a:spcPct val="90000"/>
              </a:lnSpc>
              <a:spcBef>
                <a:spcPct val="0"/>
              </a:spcBef>
              <a:spcAft>
                <a:spcPct val="0"/>
              </a:spcAft>
            </a:pPr>
            <a:endParaRPr lang="en-US" sz="2400" dirty="0">
              <a:solidFill>
                <a:srgbClr val="FF0000"/>
              </a:solidFill>
            </a:endParaRPr>
          </a:p>
          <a:p>
            <a:pPr eaLnBrk="0" fontAlgn="base" hangingPunct="0">
              <a:lnSpc>
                <a:spcPct val="90000"/>
              </a:lnSpc>
              <a:spcBef>
                <a:spcPct val="0"/>
              </a:spcBef>
              <a:spcAft>
                <a:spcPct val="0"/>
              </a:spcAft>
            </a:pPr>
            <a:r>
              <a:rPr lang="en-US" sz="2400" dirty="0">
                <a:solidFill>
                  <a:srgbClr val="FF0000"/>
                </a:solidFill>
              </a:rPr>
              <a:t>router </a:t>
            </a:r>
            <a:r>
              <a:rPr lang="en-US" sz="2400" dirty="0" err="1">
                <a:solidFill>
                  <a:srgbClr val="FF0000"/>
                </a:solidFill>
              </a:rPr>
              <a:t>ospf</a:t>
            </a:r>
            <a:r>
              <a:rPr lang="en-US" sz="2400" dirty="0">
                <a:solidFill>
                  <a:srgbClr val="FF0000"/>
                </a:solidFill>
              </a:rPr>
              <a:t> </a:t>
            </a:r>
            <a:r>
              <a:rPr lang="en-US" sz="2400" i="1" dirty="0">
                <a:solidFill>
                  <a:srgbClr val="FF0000"/>
                </a:solidFill>
              </a:rPr>
              <a:t>process-id</a:t>
            </a:r>
          </a:p>
          <a:p>
            <a:pPr eaLnBrk="0" fontAlgn="base" hangingPunct="0">
              <a:lnSpc>
                <a:spcPct val="90000"/>
              </a:lnSpc>
              <a:spcBef>
                <a:spcPct val="0"/>
              </a:spcBef>
              <a:spcAft>
                <a:spcPct val="0"/>
              </a:spcAft>
            </a:pPr>
            <a:endParaRPr lang="en-US" sz="2400" dirty="0">
              <a:solidFill>
                <a:srgbClr val="FF0000"/>
              </a:solidFill>
            </a:endParaRPr>
          </a:p>
          <a:p>
            <a:pPr eaLnBrk="0" fontAlgn="base" hangingPunct="0">
              <a:lnSpc>
                <a:spcPct val="90000"/>
              </a:lnSpc>
              <a:spcBef>
                <a:spcPct val="0"/>
              </a:spcBef>
              <a:spcAft>
                <a:spcPct val="0"/>
              </a:spcAft>
            </a:pPr>
            <a:r>
              <a:rPr lang="en-US" sz="2400" dirty="0">
                <a:solidFill>
                  <a:srgbClr val="FF0000"/>
                </a:solidFill>
              </a:rPr>
              <a:t>network </a:t>
            </a:r>
            <a:r>
              <a:rPr lang="en-US" sz="2400" i="1" dirty="0">
                <a:solidFill>
                  <a:srgbClr val="FF0000"/>
                </a:solidFill>
              </a:rPr>
              <a:t>network-address wildcard-mask </a:t>
            </a:r>
            <a:r>
              <a:rPr lang="en-US" sz="2400" dirty="0">
                <a:solidFill>
                  <a:srgbClr val="FF0000"/>
                </a:solidFill>
              </a:rPr>
              <a:t>area </a:t>
            </a:r>
            <a:r>
              <a:rPr lang="en-US" sz="2400" i="1" dirty="0">
                <a:solidFill>
                  <a:srgbClr val="FF0000"/>
                </a:solidFill>
              </a:rPr>
              <a:t>area-id</a:t>
            </a:r>
          </a:p>
          <a:p>
            <a:pPr eaLnBrk="0" fontAlgn="base" hangingPunct="0">
              <a:lnSpc>
                <a:spcPct val="90000"/>
              </a:lnSpc>
              <a:spcBef>
                <a:spcPct val="0"/>
              </a:spcBef>
              <a:spcAft>
                <a:spcPct val="0"/>
              </a:spcAft>
            </a:pPr>
            <a:endParaRPr lang="en-US" sz="1700" dirty="0">
              <a:solidFill>
                <a:srgbClr val="FF0000"/>
              </a:solidFill>
              <a:cs typeface="Arial" pitchFamily="34" charset="0"/>
            </a:endParaRPr>
          </a:p>
        </p:txBody>
      </p:sp>
    </p:spTree>
    <p:extLst>
      <p:ext uri="{BB962C8B-B14F-4D97-AF65-F5344CB8AC3E}">
        <p14:creationId xmlns:p14="http://schemas.microsoft.com/office/powerpoint/2010/main" val="3188707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702" y="167175"/>
            <a:ext cx="8588861" cy="838200"/>
          </a:xfrm>
        </p:spPr>
        <p:txBody>
          <a:bodyPr/>
          <a:lstStyle/>
          <a:p>
            <a:r>
              <a:rPr lang="en-US" dirty="0" smtClean="0"/>
              <a:t>OSPF Router ID</a:t>
            </a:r>
            <a:endParaRPr lang="en-US" dirty="0"/>
          </a:p>
        </p:txBody>
      </p:sp>
      <p:sp>
        <p:nvSpPr>
          <p:cNvPr id="5" name="Content Placeholder 4"/>
          <p:cNvSpPr>
            <a:spLocks noGrp="1"/>
          </p:cNvSpPr>
          <p:nvPr>
            <p:ph idx="1"/>
          </p:nvPr>
        </p:nvSpPr>
        <p:spPr>
          <a:xfrm>
            <a:off x="229702" y="1339746"/>
            <a:ext cx="4162775" cy="2943497"/>
          </a:xfrm>
        </p:spPr>
        <p:txBody>
          <a:bodyPr>
            <a:normAutofit fontScale="85000" lnSpcReduction="20000"/>
          </a:bodyPr>
          <a:lstStyle/>
          <a:p>
            <a:pPr marL="457200" indent="-457200">
              <a:buFont typeface="+mj-lt"/>
              <a:buAutoNum type="arabicPeriod"/>
            </a:pPr>
            <a:r>
              <a:rPr lang="en-US" dirty="0" smtClean="0"/>
              <a:t>Use </a:t>
            </a:r>
            <a:r>
              <a:rPr lang="en-US" dirty="0"/>
              <a:t>the IP address configured with the OSPF </a:t>
            </a:r>
            <a:r>
              <a:rPr lang="en-US" dirty="0">
                <a:latin typeface="Courier New" pitchFamily="49" charset="0"/>
                <a:cs typeface="Courier New" pitchFamily="49" charset="0"/>
              </a:rPr>
              <a:t>router-id </a:t>
            </a:r>
            <a:r>
              <a:rPr lang="en-US" dirty="0"/>
              <a:t>command</a:t>
            </a:r>
            <a:r>
              <a:rPr lang="en-US" dirty="0" smtClean="0"/>
              <a:t>.</a:t>
            </a:r>
          </a:p>
          <a:p>
            <a:pPr marL="457200" indent="-457200">
              <a:buFont typeface="+mj-lt"/>
              <a:buAutoNum type="arabicPeriod"/>
            </a:pPr>
            <a:r>
              <a:rPr lang="en-US" dirty="0" smtClean="0"/>
              <a:t>If </a:t>
            </a:r>
            <a:r>
              <a:rPr lang="en-US" dirty="0"/>
              <a:t>the router-id is not configured, the router chooses highest IP address of any of its loopback </a:t>
            </a:r>
            <a:r>
              <a:rPr lang="en-US" dirty="0" smtClean="0"/>
              <a:t>interfaces.</a:t>
            </a:r>
          </a:p>
          <a:p>
            <a:pPr marL="457200" indent="-457200">
              <a:buFont typeface="+mj-lt"/>
              <a:buAutoNum type="arabicPeriod"/>
            </a:pPr>
            <a:r>
              <a:rPr lang="en-US" dirty="0" smtClean="0"/>
              <a:t>If </a:t>
            </a:r>
            <a:r>
              <a:rPr lang="en-US" dirty="0"/>
              <a:t>no loopback interfaces are configured, the router chooses highest active IP address of any of its physical interfaces</a:t>
            </a:r>
            <a:r>
              <a:rPr lang="en-US" dirty="0" smtClean="0"/>
              <a: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98" y="1394577"/>
            <a:ext cx="3479723" cy="242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83966" y="637447"/>
            <a:ext cx="2377917" cy="757130"/>
          </a:xfrm>
          <a:prstGeom prst="rect">
            <a:avLst/>
          </a:prstGeom>
          <a:noFill/>
          <a:ln w="12700">
            <a:solidFill>
              <a:schemeClr val="tx1"/>
            </a:solidFill>
          </a:ln>
        </p:spPr>
        <p:txBody>
          <a:bodyPr wrap="square" rtlCol="0">
            <a:spAutoFit/>
          </a:bodyPr>
          <a:lstStyle/>
          <a:p>
            <a:pPr eaLnBrk="0" fontAlgn="base" hangingPunct="0">
              <a:lnSpc>
                <a:spcPct val="90000"/>
              </a:lnSpc>
              <a:spcBef>
                <a:spcPct val="0"/>
              </a:spcBef>
              <a:spcAft>
                <a:spcPct val="0"/>
              </a:spcAft>
            </a:pPr>
            <a:r>
              <a:rPr lang="en-US" sz="2400" dirty="0">
                <a:solidFill>
                  <a:srgbClr val="FF0000"/>
                </a:solidFill>
              </a:rPr>
              <a:t>Router ID = 192.168.10.5</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685" y="4587858"/>
            <a:ext cx="4494129" cy="1430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18413" y="4853209"/>
            <a:ext cx="1692131" cy="424732"/>
          </a:xfrm>
          <a:prstGeom prst="rect">
            <a:avLst/>
          </a:prstGeom>
        </p:spPr>
        <p:txBody>
          <a:bodyPr wrap="none">
            <a:spAutoFit/>
          </a:bodyPr>
          <a:lstStyle/>
          <a:p>
            <a:pPr algn="ctr" eaLnBrk="0" fontAlgn="base" hangingPunct="0">
              <a:lnSpc>
                <a:spcPct val="90000"/>
              </a:lnSpc>
              <a:spcBef>
                <a:spcPct val="0"/>
              </a:spcBef>
              <a:spcAft>
                <a:spcPct val="0"/>
              </a:spcAft>
            </a:pPr>
            <a:r>
              <a:rPr lang="en-US" sz="2400" dirty="0">
                <a:solidFill>
                  <a:srgbClr val="FF0000"/>
                </a:solidFill>
              </a:rPr>
              <a:t>Verification</a:t>
            </a:r>
            <a:endParaRPr lang="en-US" sz="2400" dirty="0">
              <a:solidFill>
                <a:srgbClr val="FF0000"/>
              </a:solidFill>
            </a:endParaRPr>
          </a:p>
        </p:txBody>
      </p:sp>
      <p:cxnSp>
        <p:nvCxnSpPr>
          <p:cNvPr id="7" name="Straight Arrow Connector 6"/>
          <p:cNvCxnSpPr/>
          <p:nvPr/>
        </p:nvCxnSpPr>
        <p:spPr>
          <a:xfrm flipV="1">
            <a:off x="2900366" y="4797445"/>
            <a:ext cx="333319" cy="209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8470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7802" y="217872"/>
            <a:ext cx="8588861" cy="838200"/>
          </a:xfrm>
        </p:spPr>
        <p:txBody>
          <a:bodyPr/>
          <a:lstStyle/>
          <a:p>
            <a:r>
              <a:rPr lang="en-US" dirty="0" smtClean="0"/>
              <a:t>OSPF Router ID</a:t>
            </a:r>
            <a:endParaRPr lang="en-US" dirty="0"/>
          </a:p>
        </p:txBody>
      </p:sp>
      <p:sp>
        <p:nvSpPr>
          <p:cNvPr id="5" name="Content Placeholder 4"/>
          <p:cNvSpPr>
            <a:spLocks noGrp="1"/>
          </p:cNvSpPr>
          <p:nvPr>
            <p:ph idx="1"/>
          </p:nvPr>
        </p:nvSpPr>
        <p:spPr>
          <a:xfrm>
            <a:off x="229702" y="1339745"/>
            <a:ext cx="4480354" cy="4965700"/>
          </a:xfrm>
        </p:spPr>
        <p:txBody>
          <a:bodyPr>
            <a:normAutofit/>
          </a:bodyPr>
          <a:lstStyle/>
          <a:p>
            <a:pPr marL="0" indent="0">
              <a:buNone/>
            </a:pPr>
            <a:r>
              <a:rPr lang="en-US" dirty="0"/>
              <a:t>R1(</a:t>
            </a:r>
            <a:r>
              <a:rPr lang="en-US" dirty="0" err="1"/>
              <a:t>config</a:t>
            </a:r>
            <a:r>
              <a:rPr lang="en-US" dirty="0"/>
              <a:t>)#interface loopback 0</a:t>
            </a:r>
          </a:p>
          <a:p>
            <a:pPr marL="0" indent="0">
              <a:buNone/>
            </a:pPr>
            <a:r>
              <a:rPr lang="en-US" dirty="0"/>
              <a:t>R1(</a:t>
            </a:r>
            <a:r>
              <a:rPr lang="en-US" dirty="0" err="1"/>
              <a:t>config</a:t>
            </a:r>
            <a:r>
              <a:rPr lang="en-US" dirty="0"/>
              <a:t>-if)#</a:t>
            </a:r>
            <a:r>
              <a:rPr lang="en-US" dirty="0" err="1"/>
              <a:t>ip</a:t>
            </a:r>
            <a:r>
              <a:rPr lang="en-US" dirty="0"/>
              <a:t> address 10.1.1.1 255.255.255.255</a:t>
            </a:r>
          </a:p>
          <a:p>
            <a:pPr marL="0" indent="0">
              <a:buNone/>
            </a:pPr>
            <a:endParaRPr lang="en-US" dirty="0"/>
          </a:p>
          <a:p>
            <a:pPr marL="0" indent="0">
              <a:buNone/>
            </a:pPr>
            <a:r>
              <a:rPr lang="en-US" dirty="0"/>
              <a:t>R1(</a:t>
            </a:r>
            <a:r>
              <a:rPr lang="en-US" dirty="0" err="1"/>
              <a:t>config</a:t>
            </a:r>
            <a:r>
              <a:rPr lang="en-US" dirty="0"/>
              <a:t>)#router </a:t>
            </a:r>
            <a:r>
              <a:rPr lang="en-US" dirty="0" err="1"/>
              <a:t>ospf</a:t>
            </a:r>
            <a:r>
              <a:rPr lang="en-US" dirty="0"/>
              <a:t> 1</a:t>
            </a:r>
          </a:p>
          <a:p>
            <a:pPr marL="0" indent="0">
              <a:buNone/>
            </a:pPr>
            <a:r>
              <a:rPr lang="en-US" dirty="0"/>
              <a:t>R1(</a:t>
            </a:r>
            <a:r>
              <a:rPr lang="en-US" dirty="0" err="1"/>
              <a:t>config</a:t>
            </a:r>
            <a:r>
              <a:rPr lang="en-US" dirty="0"/>
              <a:t>-router)#router-id 10.1.1.1</a:t>
            </a:r>
          </a:p>
          <a:p>
            <a:pPr marL="0" indent="0">
              <a:buNone/>
            </a:pPr>
            <a:r>
              <a:rPr lang="en-US" dirty="0"/>
              <a:t>Reload or use "</a:t>
            </a:r>
            <a:r>
              <a:rPr lang="en-US" b="1" dirty="0"/>
              <a:t>clear </a:t>
            </a:r>
            <a:r>
              <a:rPr lang="en-US" b="1" dirty="0" err="1"/>
              <a:t>ip</a:t>
            </a:r>
            <a:r>
              <a:rPr lang="en-US" b="1" dirty="0"/>
              <a:t> </a:t>
            </a:r>
            <a:r>
              <a:rPr lang="en-US" b="1" dirty="0" err="1"/>
              <a:t>ospf</a:t>
            </a:r>
            <a:r>
              <a:rPr lang="en-US" b="1" dirty="0"/>
              <a:t> process</a:t>
            </a:r>
            <a:r>
              <a:rPr lang="en-US" dirty="0"/>
              <a:t>" command, for this to take </a:t>
            </a:r>
            <a:r>
              <a:rPr lang="en-US" dirty="0" smtClean="0"/>
              <a:t>effect</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055" y="1397704"/>
            <a:ext cx="3479723" cy="2426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268" y="4330700"/>
            <a:ext cx="4577132" cy="134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273599" y="4330700"/>
            <a:ext cx="1692131" cy="424732"/>
          </a:xfrm>
          <a:prstGeom prst="rect">
            <a:avLst/>
          </a:prstGeom>
        </p:spPr>
        <p:txBody>
          <a:bodyPr wrap="none">
            <a:spAutoFit/>
          </a:bodyPr>
          <a:lstStyle/>
          <a:p>
            <a:pPr algn="ctr" eaLnBrk="0" fontAlgn="base" hangingPunct="0">
              <a:lnSpc>
                <a:spcPct val="90000"/>
              </a:lnSpc>
              <a:spcBef>
                <a:spcPct val="0"/>
              </a:spcBef>
              <a:spcAft>
                <a:spcPct val="0"/>
              </a:spcAft>
            </a:pPr>
            <a:r>
              <a:rPr lang="en-US" sz="2400" dirty="0">
                <a:solidFill>
                  <a:srgbClr val="FF0000"/>
                </a:solidFill>
              </a:rPr>
              <a:t>Verification</a:t>
            </a:r>
            <a:endParaRPr lang="en-US" sz="2400" dirty="0">
              <a:solidFill>
                <a:srgbClr val="FF0000"/>
              </a:solidFill>
            </a:endParaRPr>
          </a:p>
        </p:txBody>
      </p:sp>
      <p:cxnSp>
        <p:nvCxnSpPr>
          <p:cNvPr id="8" name="Straight Arrow Connector 7"/>
          <p:cNvCxnSpPr/>
          <p:nvPr/>
        </p:nvCxnSpPr>
        <p:spPr>
          <a:xfrm flipV="1">
            <a:off x="4131949" y="4381271"/>
            <a:ext cx="333319" cy="209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20199" y="640574"/>
            <a:ext cx="1805635" cy="757130"/>
          </a:xfrm>
          <a:prstGeom prst="rect">
            <a:avLst/>
          </a:prstGeom>
          <a:noFill/>
          <a:ln w="12700">
            <a:solidFill>
              <a:schemeClr val="tx1"/>
            </a:solidFill>
          </a:ln>
        </p:spPr>
        <p:txBody>
          <a:bodyPr wrap="square" rtlCol="0">
            <a:spAutoFit/>
          </a:bodyPr>
          <a:lstStyle/>
          <a:p>
            <a:pPr eaLnBrk="0" fontAlgn="base" hangingPunct="0">
              <a:lnSpc>
                <a:spcPct val="90000"/>
              </a:lnSpc>
              <a:spcBef>
                <a:spcPct val="0"/>
              </a:spcBef>
              <a:spcAft>
                <a:spcPct val="0"/>
              </a:spcAft>
            </a:pPr>
            <a:r>
              <a:rPr lang="en-US" sz="2400" dirty="0">
                <a:solidFill>
                  <a:srgbClr val="FF0000"/>
                </a:solidFill>
              </a:rPr>
              <a:t>Router ID = 10.1.1.1</a:t>
            </a:r>
          </a:p>
        </p:txBody>
      </p:sp>
    </p:spTree>
    <p:extLst>
      <p:ext uri="{BB962C8B-B14F-4D97-AF65-F5344CB8AC3E}">
        <p14:creationId xmlns:p14="http://schemas.microsoft.com/office/powerpoint/2010/main" val="9868228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702" y="167175"/>
            <a:ext cx="8588861" cy="838200"/>
          </a:xfrm>
        </p:spPr>
        <p:txBody>
          <a:bodyPr/>
          <a:lstStyle/>
          <a:p>
            <a:r>
              <a:rPr lang="en-US" dirty="0" smtClean="0"/>
              <a:t>OSPF Metric - Cost</a:t>
            </a:r>
            <a:endParaRPr lang="en-US" dirty="0"/>
          </a:p>
        </p:txBody>
      </p:sp>
      <p:sp>
        <p:nvSpPr>
          <p:cNvPr id="5" name="Content Placeholder 4"/>
          <p:cNvSpPr>
            <a:spLocks noGrp="1"/>
          </p:cNvSpPr>
          <p:nvPr>
            <p:ph idx="1"/>
          </p:nvPr>
        </p:nvSpPr>
        <p:spPr>
          <a:xfrm>
            <a:off x="229702" y="1339745"/>
            <a:ext cx="4085325" cy="4965700"/>
          </a:xfrm>
        </p:spPr>
        <p:txBody>
          <a:bodyPr>
            <a:normAutofit fontScale="70000" lnSpcReduction="20000"/>
          </a:bodyPr>
          <a:lstStyle/>
          <a:p>
            <a:r>
              <a:rPr lang="en-US" dirty="0" smtClean="0"/>
              <a:t>Cisco </a:t>
            </a:r>
            <a:r>
              <a:rPr lang="en-US" dirty="0"/>
              <a:t>IOS uses the cumulative bandwidths of the outgoing interfaces from the router to the destination network as the cost </a:t>
            </a:r>
            <a:r>
              <a:rPr lang="en-US" dirty="0" smtClean="0"/>
              <a:t>value</a:t>
            </a:r>
          </a:p>
          <a:p>
            <a:r>
              <a:rPr lang="en-US" dirty="0" smtClean="0"/>
              <a:t>Cost for </a:t>
            </a:r>
            <a:r>
              <a:rPr lang="en-US" dirty="0"/>
              <a:t>an interface is calculated as 10 to the 8th power divided by bandwidth in </a:t>
            </a:r>
            <a:r>
              <a:rPr lang="en-US" dirty="0" smtClean="0"/>
              <a:t>bps</a:t>
            </a:r>
          </a:p>
          <a:p>
            <a:r>
              <a:rPr lang="en-US" dirty="0" smtClean="0"/>
              <a:t>Results in </a:t>
            </a:r>
            <a:r>
              <a:rPr lang="en-US" dirty="0"/>
              <a:t>interfaces with a bandwidth of 100 Mbps and higher having the same OSPF cost of </a:t>
            </a:r>
            <a:r>
              <a:rPr lang="en-US" dirty="0" smtClean="0"/>
              <a:t>1</a:t>
            </a:r>
          </a:p>
          <a:p>
            <a:r>
              <a:rPr lang="en-US" dirty="0" smtClean="0"/>
              <a:t>Reference bandwidth </a:t>
            </a:r>
            <a:r>
              <a:rPr lang="en-US" dirty="0"/>
              <a:t>can be modified to accommodate networks with links faster than </a:t>
            </a:r>
            <a:r>
              <a:rPr lang="en-US" dirty="0" smtClean="0"/>
              <a:t>100 Mbps </a:t>
            </a:r>
            <a:r>
              <a:rPr lang="en-US" dirty="0"/>
              <a:t>using the OSPF command </a:t>
            </a:r>
            <a:r>
              <a:rPr lang="en-US" i="1" dirty="0">
                <a:latin typeface="Courier New" pitchFamily="49" charset="0"/>
                <a:cs typeface="Courier New" pitchFamily="49" charset="0"/>
              </a:rPr>
              <a:t>auto-cost </a:t>
            </a:r>
            <a:r>
              <a:rPr lang="en-US" i="1" dirty="0" smtClean="0">
                <a:latin typeface="Courier New" pitchFamily="49" charset="0"/>
                <a:cs typeface="Courier New" pitchFamily="49" charset="0"/>
              </a:rPr>
              <a:t>reference-bandwidth</a:t>
            </a:r>
          </a:p>
          <a:p>
            <a:r>
              <a:rPr lang="en-US" dirty="0" smtClean="0"/>
              <a:t>OR – Directly specify the cost for a link:</a:t>
            </a:r>
          </a:p>
          <a:p>
            <a:pPr marL="347663" lvl="2" indent="0">
              <a:buNone/>
            </a:pPr>
            <a:r>
              <a:rPr lang="en-US" sz="1900" dirty="0"/>
              <a:t>R1(</a:t>
            </a:r>
            <a:r>
              <a:rPr lang="en-US" sz="1900" dirty="0" err="1"/>
              <a:t>config</a:t>
            </a:r>
            <a:r>
              <a:rPr lang="en-US" sz="1900" dirty="0"/>
              <a:t>)#interface serial </a:t>
            </a:r>
            <a:r>
              <a:rPr lang="en-US" sz="1900" dirty="0" smtClean="0"/>
              <a:t>0/0/0</a:t>
            </a:r>
          </a:p>
          <a:p>
            <a:pPr marL="347663" lvl="2" indent="0">
              <a:buNone/>
            </a:pPr>
            <a:r>
              <a:rPr lang="en-US" sz="1900" dirty="0" smtClean="0"/>
              <a:t>R1(</a:t>
            </a:r>
            <a:r>
              <a:rPr lang="en-US" sz="1900" dirty="0" err="1" smtClean="0"/>
              <a:t>config</a:t>
            </a:r>
            <a:r>
              <a:rPr lang="en-US" sz="1900" dirty="0" smtClean="0"/>
              <a:t>-if</a:t>
            </a:r>
            <a:r>
              <a:rPr lang="en-US" sz="1900" dirty="0"/>
              <a:t>)#</a:t>
            </a:r>
            <a:r>
              <a:rPr lang="en-US" sz="1900" dirty="0" err="1"/>
              <a:t>ip</a:t>
            </a:r>
            <a:r>
              <a:rPr lang="en-US" sz="1900" dirty="0"/>
              <a:t> </a:t>
            </a:r>
            <a:r>
              <a:rPr lang="en-US" sz="1900" dirty="0" err="1"/>
              <a:t>ospf</a:t>
            </a:r>
            <a:r>
              <a:rPr lang="en-US" sz="1900" dirty="0"/>
              <a:t> cost 1562</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39" y="1149754"/>
            <a:ext cx="4323492" cy="489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185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Configuración de OSPFv3 de área única</a:t>
            </a:r>
            <a:endParaRPr lang="es-ES" smtClean="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838324"/>
            <a:ext cx="8982075" cy="420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121328"/>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dirty="0" smtClean="0">
                <a:solidFill>
                  <a:srgbClr val="708CA1"/>
                </a:solidFill>
                <a:latin typeface="Arial"/>
              </a:rPr>
              <a:t>Funcionamiento del protocolo de </a:t>
            </a:r>
            <a:r>
              <a:rPr lang="es-ES" sz="1800" b="1" i="0" dirty="0" err="1" smtClean="0">
                <a:solidFill>
                  <a:srgbClr val="708CA1"/>
                </a:solidFill>
                <a:latin typeface="Arial"/>
              </a:rPr>
              <a:t>routing</a:t>
            </a:r>
            <a:r>
              <a:rPr lang="es-ES" sz="1800" b="1" i="0" dirty="0" smtClean="0">
                <a:solidFill>
                  <a:srgbClr val="708CA1"/>
                </a:solidFill>
                <a:latin typeface="Arial"/>
              </a:rPr>
              <a:t> de estado de enlace</a:t>
            </a:r>
            <a:br>
              <a:rPr lang="es-ES" sz="1800" b="1" i="0" dirty="0" smtClean="0">
                <a:solidFill>
                  <a:srgbClr val="708CA1"/>
                </a:solidFill>
                <a:latin typeface="Arial"/>
              </a:rPr>
            </a:br>
            <a:r>
              <a:rPr lang="es-ES" sz="2800" b="1" i="0" dirty="0" smtClean="0">
                <a:solidFill>
                  <a:srgbClr val="708CA1"/>
                </a:solidFill>
                <a:latin typeface="Arial"/>
              </a:rPr>
              <a:t>Algoritmo de </a:t>
            </a:r>
            <a:r>
              <a:rPr lang="es-ES" sz="2800" b="1" i="0" dirty="0" err="1" smtClean="0">
                <a:solidFill>
                  <a:srgbClr val="708CA1"/>
                </a:solidFill>
                <a:latin typeface="Arial"/>
              </a:rPr>
              <a:t>Dijkstra</a:t>
            </a:r>
            <a:endParaRPr lang="es-ES" sz="2800" dirty="0"/>
          </a:p>
        </p:txBody>
      </p:sp>
      <p:pic>
        <p:nvPicPr>
          <p:cNvPr id="30722" name="Picture 2"/>
          <p:cNvPicPr>
            <a:picLocks noChangeAspect="1" noChangeArrowheads="1"/>
          </p:cNvPicPr>
          <p:nvPr/>
        </p:nvPicPr>
        <p:blipFill>
          <a:blip r:embed="rId3"/>
          <a:stretch>
            <a:fillRect/>
          </a:stretch>
        </p:blipFill>
        <p:spPr bwMode="auto">
          <a:xfrm>
            <a:off x="1627378" y="1563549"/>
            <a:ext cx="5978108" cy="4861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2235011" y="1340034"/>
            <a:ext cx="4762842" cy="258532"/>
          </a:xfrm>
          <a:prstGeom prst="rect">
            <a:avLst/>
          </a:prstGeom>
          <a:noFill/>
        </p:spPr>
        <p:txBody>
          <a:bodyPr wrap="none" rtlCol="0">
            <a:spAutoFit/>
          </a:bodyPr>
          <a:lstStyle/>
          <a:p>
            <a:pPr algn="ctr" eaLnBrk="0" fontAlgn="base" hangingPunct="0">
              <a:lnSpc>
                <a:spcPct val="90000"/>
              </a:lnSpc>
              <a:spcBef>
                <a:spcPct val="0"/>
              </a:spcBef>
              <a:spcAft>
                <a:spcPct val="0"/>
              </a:spcAft>
            </a:pPr>
            <a:r>
              <a:rPr lang="es-MX" sz="1200" b="1" dirty="0">
                <a:solidFill>
                  <a:srgbClr val="000000"/>
                </a:solidFill>
              </a:rPr>
              <a:t>La primer ruta mas corta disponible (Open </a:t>
            </a:r>
            <a:r>
              <a:rPr lang="es-MX" sz="1200" b="1" dirty="0" err="1">
                <a:solidFill>
                  <a:srgbClr val="000000"/>
                </a:solidFill>
              </a:rPr>
              <a:t>Shortest</a:t>
            </a:r>
            <a:r>
              <a:rPr lang="es-MX" sz="1200" b="1" dirty="0">
                <a:solidFill>
                  <a:srgbClr val="000000"/>
                </a:solidFill>
              </a:rPr>
              <a:t> </a:t>
            </a:r>
            <a:r>
              <a:rPr lang="es-MX" sz="1200" b="1" dirty="0" err="1">
                <a:solidFill>
                  <a:srgbClr val="000000"/>
                </a:solidFill>
              </a:rPr>
              <a:t>Path</a:t>
            </a:r>
            <a:r>
              <a:rPr lang="es-MX" sz="1200" b="1" dirty="0">
                <a:solidFill>
                  <a:srgbClr val="000000"/>
                </a:solidFill>
              </a:rPr>
              <a:t> </a:t>
            </a:r>
            <a:r>
              <a:rPr lang="es-MX" sz="1200" b="1" dirty="0" err="1">
                <a:solidFill>
                  <a:srgbClr val="000000"/>
                </a:solidFill>
              </a:rPr>
              <a:t>First</a:t>
            </a:r>
            <a:r>
              <a:rPr lang="es-MX" sz="1200" b="1" dirty="0">
                <a:solidFill>
                  <a:srgbClr val="000000"/>
                </a:solidFill>
              </a:rPr>
              <a:t>)</a:t>
            </a:r>
            <a:endParaRPr lang="es-MX" sz="1200" b="1" dirty="0">
              <a:solidFill>
                <a:srgbClr val="000000"/>
              </a:solidFill>
            </a:endParaRPr>
          </a:p>
        </p:txBody>
      </p:sp>
    </p:spTree>
    <p:extLst>
      <p:ext uri="{BB962C8B-B14F-4D97-AF65-F5344CB8AC3E}">
        <p14:creationId xmlns:p14="http://schemas.microsoft.com/office/powerpoint/2010/main" val="2237149897"/>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idx="1"/>
          </p:nvPr>
        </p:nvSpPr>
        <p:spPr/>
        <p:txBody>
          <a:bodyPr/>
          <a:lstStyle/>
          <a:p>
            <a:r>
              <a:rPr lang="es-MX" b="1" dirty="0"/>
              <a:t>Router R1</a:t>
            </a:r>
            <a:r>
              <a:rPr lang="es-MX" dirty="0"/>
              <a:t> </a:t>
            </a:r>
            <a:br>
              <a:rPr lang="es-MX" dirty="0"/>
            </a:br>
            <a:r>
              <a:rPr lang="es-MX" b="1" i="1" dirty="0"/>
              <a:t>Router(</a:t>
            </a:r>
            <a:r>
              <a:rPr lang="es-MX" b="1" i="1" dirty="0" err="1"/>
              <a:t>config</a:t>
            </a:r>
            <a:r>
              <a:rPr lang="es-MX" b="1" i="1" dirty="0"/>
              <a:t>)# </a:t>
            </a:r>
            <a:r>
              <a:rPr lang="es-MX" b="1" i="1" dirty="0" err="1"/>
              <a:t>router</a:t>
            </a:r>
            <a:r>
              <a:rPr lang="es-MX" b="1" i="1" dirty="0"/>
              <a:t> </a:t>
            </a:r>
            <a:r>
              <a:rPr lang="es-MX" b="1" i="1" dirty="0" err="1"/>
              <a:t>ospf</a:t>
            </a:r>
            <a:r>
              <a:rPr lang="es-MX" b="1" i="1" dirty="0"/>
              <a:t> 1 </a:t>
            </a:r>
            <a:br>
              <a:rPr lang="es-MX" b="1" i="1" dirty="0"/>
            </a:br>
            <a:r>
              <a:rPr lang="es-MX" b="1" i="1" dirty="0"/>
              <a:t>Router(</a:t>
            </a:r>
            <a:r>
              <a:rPr lang="es-MX" b="1" i="1" dirty="0" err="1"/>
              <a:t>config-router</a:t>
            </a:r>
            <a:r>
              <a:rPr lang="es-MX" b="1" i="1" dirty="0"/>
              <a:t>)</a:t>
            </a:r>
            <a:r>
              <a:rPr lang="es-MX" b="1" i="1" dirty="0" err="1"/>
              <a:t>network</a:t>
            </a:r>
            <a:r>
              <a:rPr lang="es-MX" b="1" i="1" dirty="0"/>
              <a:t> 172.16.1.0 0.0.0.255 </a:t>
            </a:r>
            <a:r>
              <a:rPr lang="es-MX" b="1" i="1" dirty="0" err="1"/>
              <a:t>area</a:t>
            </a:r>
            <a:r>
              <a:rPr lang="es-MX" b="1" i="1" dirty="0"/>
              <a:t> 0 </a:t>
            </a:r>
            <a:br>
              <a:rPr lang="es-MX" b="1" i="1" dirty="0"/>
            </a:br>
            <a:r>
              <a:rPr lang="es-MX" b="1" i="1" dirty="0"/>
              <a:t>Router(</a:t>
            </a:r>
            <a:r>
              <a:rPr lang="es-MX" b="1" i="1" dirty="0" err="1"/>
              <a:t>config-router</a:t>
            </a:r>
            <a:r>
              <a:rPr lang="es-MX" b="1" i="1" dirty="0"/>
              <a:t>)</a:t>
            </a:r>
            <a:r>
              <a:rPr lang="es-MX" b="1" i="1" dirty="0" err="1"/>
              <a:t>network</a:t>
            </a:r>
            <a:r>
              <a:rPr lang="es-MX" b="1" i="1" dirty="0"/>
              <a:t> 172.16.2.0 0.0.0.255 </a:t>
            </a:r>
            <a:r>
              <a:rPr lang="es-MX" b="1" i="1" dirty="0" err="1"/>
              <a:t>area</a:t>
            </a:r>
            <a:r>
              <a:rPr lang="es-MX" b="1" i="1" dirty="0"/>
              <a:t> 0 </a:t>
            </a:r>
            <a:br>
              <a:rPr lang="es-MX" b="1" i="1" dirty="0"/>
            </a:br>
            <a:r>
              <a:rPr lang="es-MX" b="1" i="1" dirty="0"/>
              <a:t>Router (</a:t>
            </a:r>
            <a:r>
              <a:rPr lang="es-MX" b="1" i="1" dirty="0" err="1"/>
              <a:t>config-router</a:t>
            </a:r>
            <a:r>
              <a:rPr lang="es-MX" b="1" i="1" dirty="0"/>
              <a:t>)</a:t>
            </a:r>
            <a:r>
              <a:rPr lang="es-MX" b="1" i="1" dirty="0" err="1"/>
              <a:t>exit</a:t>
            </a:r>
            <a:r>
              <a:rPr lang="es-MX" dirty="0"/>
              <a:t> </a:t>
            </a:r>
            <a:br>
              <a:rPr lang="es-MX" dirty="0"/>
            </a:br>
            <a:r>
              <a:rPr lang="es-MX" dirty="0"/>
              <a:t/>
            </a:r>
            <a:br>
              <a:rPr lang="es-MX" dirty="0"/>
            </a:br>
            <a:r>
              <a:rPr lang="es-MX" b="1" dirty="0"/>
              <a:t>Router R2</a:t>
            </a:r>
            <a:r>
              <a:rPr lang="es-MX" dirty="0"/>
              <a:t> </a:t>
            </a:r>
            <a:br>
              <a:rPr lang="es-MX" dirty="0"/>
            </a:br>
            <a:r>
              <a:rPr lang="es-MX" b="1" i="1" dirty="0"/>
              <a:t>Router(</a:t>
            </a:r>
            <a:r>
              <a:rPr lang="es-MX" b="1" i="1" dirty="0" err="1"/>
              <a:t>config</a:t>
            </a:r>
            <a:r>
              <a:rPr lang="es-MX" b="1" i="1" dirty="0"/>
              <a:t>)# </a:t>
            </a:r>
            <a:r>
              <a:rPr lang="es-MX" b="1" i="1" dirty="0" err="1"/>
              <a:t>router</a:t>
            </a:r>
            <a:r>
              <a:rPr lang="es-MX" b="1" i="1" dirty="0"/>
              <a:t> </a:t>
            </a:r>
            <a:r>
              <a:rPr lang="es-MX" b="1" i="1" dirty="0" err="1"/>
              <a:t>ospf</a:t>
            </a:r>
            <a:r>
              <a:rPr lang="es-MX" b="1" i="1" dirty="0"/>
              <a:t> 2 </a:t>
            </a:r>
            <a:br>
              <a:rPr lang="es-MX" b="1" i="1" dirty="0"/>
            </a:br>
            <a:r>
              <a:rPr lang="es-MX" b="1" i="1" dirty="0"/>
              <a:t>Router(</a:t>
            </a:r>
            <a:r>
              <a:rPr lang="es-MX" b="1" i="1" dirty="0" err="1"/>
              <a:t>config-router</a:t>
            </a:r>
            <a:r>
              <a:rPr lang="es-MX" b="1" i="1" dirty="0"/>
              <a:t>)</a:t>
            </a:r>
            <a:r>
              <a:rPr lang="es-MX" b="1" i="1" dirty="0" err="1"/>
              <a:t>network</a:t>
            </a:r>
            <a:r>
              <a:rPr lang="es-MX" b="1" i="1" dirty="0"/>
              <a:t> 172.16.1.0 0.0.0.255 </a:t>
            </a:r>
            <a:r>
              <a:rPr lang="es-MX" b="1" i="1" dirty="0" err="1"/>
              <a:t>area</a:t>
            </a:r>
            <a:r>
              <a:rPr lang="es-MX" b="1" i="1" dirty="0"/>
              <a:t> 0 </a:t>
            </a:r>
            <a:br>
              <a:rPr lang="es-MX" b="1" i="1" dirty="0"/>
            </a:br>
            <a:r>
              <a:rPr lang="es-MX" b="1" i="1" dirty="0"/>
              <a:t>Router(</a:t>
            </a:r>
            <a:r>
              <a:rPr lang="es-MX" b="1" i="1" dirty="0" err="1"/>
              <a:t>config-router</a:t>
            </a:r>
            <a:r>
              <a:rPr lang="es-MX" b="1" i="1" dirty="0"/>
              <a:t>)</a:t>
            </a:r>
            <a:r>
              <a:rPr lang="es-MX" b="1" i="1" dirty="0" err="1"/>
              <a:t>network</a:t>
            </a:r>
            <a:r>
              <a:rPr lang="es-MX" b="1" i="1" dirty="0"/>
              <a:t> 172.16.3.0 0.0.0.255 </a:t>
            </a:r>
            <a:r>
              <a:rPr lang="es-MX" b="1" i="1" dirty="0" err="1"/>
              <a:t>area</a:t>
            </a:r>
            <a:r>
              <a:rPr lang="es-MX" b="1" i="1" dirty="0"/>
              <a:t> 0 </a:t>
            </a:r>
            <a:br>
              <a:rPr lang="es-MX" b="1" i="1" dirty="0"/>
            </a:br>
            <a:r>
              <a:rPr lang="es-MX" b="1" i="1" dirty="0"/>
              <a:t>Router (</a:t>
            </a:r>
            <a:r>
              <a:rPr lang="es-MX" b="1" i="1" dirty="0" err="1"/>
              <a:t>config-router</a:t>
            </a:r>
            <a:r>
              <a:rPr lang="es-MX" b="1" i="1" dirty="0"/>
              <a:t>)</a:t>
            </a:r>
            <a:r>
              <a:rPr lang="es-MX" b="1" i="1" dirty="0" err="1"/>
              <a:t>exit</a:t>
            </a:r>
            <a:r>
              <a:rPr lang="es-MX" dirty="0"/>
              <a:t> </a:t>
            </a:r>
            <a:br>
              <a:rPr lang="es-MX" dirty="0"/>
            </a:br>
            <a:r>
              <a:rPr lang="es-MX" dirty="0"/>
              <a:t/>
            </a:r>
            <a:br>
              <a:rPr lang="es-MX" dirty="0"/>
            </a:br>
            <a:r>
              <a:rPr lang="es-MX" b="1" dirty="0"/>
              <a:t>Router R3</a:t>
            </a:r>
            <a:r>
              <a:rPr lang="es-MX" dirty="0"/>
              <a:t> </a:t>
            </a:r>
            <a:br>
              <a:rPr lang="es-MX" dirty="0"/>
            </a:br>
            <a:r>
              <a:rPr lang="es-MX" dirty="0"/>
              <a:t>Este </a:t>
            </a:r>
            <a:r>
              <a:rPr lang="es-MX" dirty="0" err="1"/>
              <a:t>router</a:t>
            </a:r>
            <a:r>
              <a:rPr lang="es-MX" dirty="0"/>
              <a:t> es el nexo entre las 2 </a:t>
            </a:r>
            <a:r>
              <a:rPr lang="es-MX" dirty="0" err="1"/>
              <a:t>areas</a:t>
            </a:r>
            <a:r>
              <a:rPr lang="es-MX" dirty="0"/>
              <a:t>, área 0 y área 1 </a:t>
            </a:r>
            <a:br>
              <a:rPr lang="es-MX" dirty="0"/>
            </a:br>
            <a:r>
              <a:rPr lang="es-MX" dirty="0"/>
              <a:t/>
            </a:r>
            <a:br>
              <a:rPr lang="es-MX" dirty="0"/>
            </a:br>
            <a:r>
              <a:rPr lang="es-MX" b="1" i="1" dirty="0"/>
              <a:t>Router (</a:t>
            </a:r>
            <a:r>
              <a:rPr lang="es-MX" b="1" i="1" dirty="0" err="1"/>
              <a:t>config</a:t>
            </a:r>
            <a:r>
              <a:rPr lang="es-MX" b="1" i="1" dirty="0"/>
              <a:t>)# </a:t>
            </a:r>
            <a:r>
              <a:rPr lang="es-MX" b="1" i="1" dirty="0" err="1"/>
              <a:t>router</a:t>
            </a:r>
            <a:r>
              <a:rPr lang="es-MX" b="1" i="1" dirty="0"/>
              <a:t> </a:t>
            </a:r>
            <a:r>
              <a:rPr lang="es-MX" b="1" i="1" dirty="0" err="1"/>
              <a:t>ospf</a:t>
            </a:r>
            <a:r>
              <a:rPr lang="es-MX" b="1" i="1" dirty="0"/>
              <a:t> 3 </a:t>
            </a:r>
            <a:br>
              <a:rPr lang="es-MX" b="1" i="1" dirty="0"/>
            </a:br>
            <a:r>
              <a:rPr lang="es-MX" b="1" i="1" dirty="0"/>
              <a:t>Router (</a:t>
            </a:r>
            <a:r>
              <a:rPr lang="es-MX" b="1" i="1" dirty="0" err="1"/>
              <a:t>config-router</a:t>
            </a:r>
            <a:r>
              <a:rPr lang="es-MX" b="1" i="1" dirty="0"/>
              <a:t>)</a:t>
            </a:r>
            <a:r>
              <a:rPr lang="es-MX" b="1" i="1" dirty="0" err="1"/>
              <a:t>network</a:t>
            </a:r>
            <a:r>
              <a:rPr lang="es-MX" b="1" i="1" dirty="0"/>
              <a:t> 172.16.2.0 0.0.0.255 </a:t>
            </a:r>
            <a:r>
              <a:rPr lang="es-MX" b="1" i="1" dirty="0" err="1"/>
              <a:t>area</a:t>
            </a:r>
            <a:r>
              <a:rPr lang="es-MX" b="1" i="1" dirty="0"/>
              <a:t> 0 </a:t>
            </a:r>
            <a:br>
              <a:rPr lang="es-MX" b="1" i="1" dirty="0"/>
            </a:br>
            <a:r>
              <a:rPr lang="es-MX" b="1" i="1" dirty="0"/>
              <a:t>Router (</a:t>
            </a:r>
            <a:r>
              <a:rPr lang="es-MX" b="1" i="1" dirty="0" err="1"/>
              <a:t>config-router</a:t>
            </a:r>
            <a:r>
              <a:rPr lang="es-MX" b="1" i="1" dirty="0"/>
              <a:t>)</a:t>
            </a:r>
            <a:r>
              <a:rPr lang="es-MX" b="1" i="1" dirty="0" err="1"/>
              <a:t>network</a:t>
            </a:r>
            <a:r>
              <a:rPr lang="es-MX" b="1" i="1" dirty="0"/>
              <a:t> 172.16.3.0 0.0.0.255 </a:t>
            </a:r>
            <a:r>
              <a:rPr lang="es-MX" b="1" i="1" dirty="0" err="1"/>
              <a:t>area</a:t>
            </a:r>
            <a:r>
              <a:rPr lang="es-MX" b="1" i="1" dirty="0"/>
              <a:t> 0 </a:t>
            </a:r>
            <a:br>
              <a:rPr lang="es-MX" b="1" i="1" dirty="0"/>
            </a:br>
            <a:r>
              <a:rPr lang="es-MX" b="1" i="1" dirty="0"/>
              <a:t>Router (</a:t>
            </a:r>
            <a:r>
              <a:rPr lang="es-MX" b="1" i="1" dirty="0" err="1"/>
              <a:t>config-router</a:t>
            </a:r>
            <a:r>
              <a:rPr lang="es-MX" b="1" i="1" dirty="0"/>
              <a:t>)</a:t>
            </a:r>
            <a:r>
              <a:rPr lang="es-MX" b="1" i="1" dirty="0" err="1"/>
              <a:t>network</a:t>
            </a:r>
            <a:r>
              <a:rPr lang="es-MX" b="1" i="1" dirty="0"/>
              <a:t> 172.16.4.0 0.0.0.255 </a:t>
            </a:r>
            <a:r>
              <a:rPr lang="es-MX" b="1" i="1" dirty="0" err="1"/>
              <a:t>area</a:t>
            </a:r>
            <a:r>
              <a:rPr lang="es-MX" b="1" i="1" dirty="0"/>
              <a:t> 1 </a:t>
            </a:r>
            <a:br>
              <a:rPr lang="es-MX" b="1" i="1" dirty="0"/>
            </a:br>
            <a:r>
              <a:rPr lang="es-MX" b="1" i="1" dirty="0"/>
              <a:t>Router (</a:t>
            </a:r>
            <a:r>
              <a:rPr lang="es-MX" b="1" i="1" dirty="0" err="1"/>
              <a:t>config-router</a:t>
            </a:r>
            <a:r>
              <a:rPr lang="es-MX" b="1" i="1" dirty="0"/>
              <a:t>)</a:t>
            </a:r>
            <a:r>
              <a:rPr lang="es-MX" b="1" i="1" dirty="0" err="1"/>
              <a:t>network</a:t>
            </a:r>
            <a:r>
              <a:rPr lang="es-MX" b="1" i="1" dirty="0"/>
              <a:t> 172.16.5.0 0.0.0.255 </a:t>
            </a:r>
            <a:r>
              <a:rPr lang="es-MX" b="1" i="1" dirty="0" err="1"/>
              <a:t>area</a:t>
            </a:r>
            <a:r>
              <a:rPr lang="es-MX" b="1" i="1" dirty="0"/>
              <a:t> 1 </a:t>
            </a:r>
            <a:br>
              <a:rPr lang="es-MX" b="1" i="1" dirty="0"/>
            </a:br>
            <a:r>
              <a:rPr lang="es-MX" b="1" i="1" dirty="0"/>
              <a:t>Router (</a:t>
            </a:r>
            <a:r>
              <a:rPr lang="es-MX" b="1" i="1" dirty="0" err="1"/>
              <a:t>config-router</a:t>
            </a:r>
            <a:r>
              <a:rPr lang="es-MX" b="1" i="1" dirty="0"/>
              <a:t>)</a:t>
            </a:r>
            <a:r>
              <a:rPr lang="es-MX" b="1" i="1" dirty="0" err="1"/>
              <a:t>exit</a:t>
            </a:r>
            <a:r>
              <a:rPr lang="es-MX" dirty="0"/>
              <a:t> </a:t>
            </a:r>
            <a:br>
              <a:rPr lang="es-MX" dirty="0"/>
            </a:br>
            <a:r>
              <a:rPr lang="es-MX" dirty="0"/>
              <a:t/>
            </a:r>
            <a:br>
              <a:rPr lang="es-MX" dirty="0"/>
            </a:br>
            <a:r>
              <a:rPr lang="es-MX" b="1" dirty="0"/>
              <a:t>Router R4</a:t>
            </a:r>
            <a:r>
              <a:rPr lang="es-MX" dirty="0"/>
              <a:t> </a:t>
            </a:r>
            <a:br>
              <a:rPr lang="es-MX" dirty="0"/>
            </a:br>
            <a:r>
              <a:rPr lang="es-MX" b="1" i="1" dirty="0"/>
              <a:t>Router(</a:t>
            </a:r>
            <a:r>
              <a:rPr lang="es-MX" b="1" i="1" dirty="0" err="1"/>
              <a:t>config</a:t>
            </a:r>
            <a:r>
              <a:rPr lang="es-MX" b="1" i="1" dirty="0"/>
              <a:t>)# </a:t>
            </a:r>
            <a:r>
              <a:rPr lang="es-MX" b="1" i="1" dirty="0" err="1"/>
              <a:t>router</a:t>
            </a:r>
            <a:r>
              <a:rPr lang="es-MX" b="1" i="1" dirty="0"/>
              <a:t> </a:t>
            </a:r>
            <a:r>
              <a:rPr lang="es-MX" b="1" i="1" dirty="0" err="1"/>
              <a:t>ospf</a:t>
            </a:r>
            <a:r>
              <a:rPr lang="es-MX" b="1" i="1" dirty="0"/>
              <a:t> 4 </a:t>
            </a:r>
            <a:br>
              <a:rPr lang="es-MX" b="1" i="1" dirty="0"/>
            </a:br>
            <a:r>
              <a:rPr lang="es-MX" b="1" i="1" dirty="0"/>
              <a:t>Router(</a:t>
            </a:r>
            <a:r>
              <a:rPr lang="es-MX" b="1" i="1" dirty="0" err="1"/>
              <a:t>config-router</a:t>
            </a:r>
            <a:r>
              <a:rPr lang="es-MX" b="1" i="1" dirty="0"/>
              <a:t>)</a:t>
            </a:r>
            <a:r>
              <a:rPr lang="es-MX" b="1" i="1" dirty="0" err="1"/>
              <a:t>network</a:t>
            </a:r>
            <a:r>
              <a:rPr lang="es-MX" b="1" i="1" dirty="0"/>
              <a:t> 172.16.4.0 0.0.0.255 </a:t>
            </a:r>
            <a:r>
              <a:rPr lang="es-MX" b="1" i="1" dirty="0" err="1"/>
              <a:t>area</a:t>
            </a:r>
            <a:r>
              <a:rPr lang="es-MX" b="1" i="1" dirty="0"/>
              <a:t> 1 </a:t>
            </a:r>
            <a:br>
              <a:rPr lang="es-MX" b="1" i="1" dirty="0"/>
            </a:br>
            <a:r>
              <a:rPr lang="es-MX" b="1" i="1" dirty="0"/>
              <a:t>Router(</a:t>
            </a:r>
            <a:r>
              <a:rPr lang="es-MX" b="1" i="1" dirty="0" err="1"/>
              <a:t>config-router</a:t>
            </a:r>
            <a:r>
              <a:rPr lang="es-MX" b="1" i="1" dirty="0"/>
              <a:t>)</a:t>
            </a:r>
            <a:r>
              <a:rPr lang="es-MX" b="1" i="1" dirty="0" err="1"/>
              <a:t>network</a:t>
            </a:r>
            <a:r>
              <a:rPr lang="es-MX" b="1" i="1" dirty="0"/>
              <a:t> 172.16.6.00.0.0.255 </a:t>
            </a:r>
            <a:r>
              <a:rPr lang="es-MX" b="1" i="1" dirty="0" err="1"/>
              <a:t>area</a:t>
            </a:r>
            <a:r>
              <a:rPr lang="es-MX" b="1" i="1" dirty="0"/>
              <a:t> 1 </a:t>
            </a:r>
            <a:br>
              <a:rPr lang="es-MX" b="1" i="1" dirty="0"/>
            </a:br>
            <a:r>
              <a:rPr lang="es-MX" b="1" i="1" dirty="0"/>
              <a:t>Router (</a:t>
            </a:r>
            <a:r>
              <a:rPr lang="es-MX" b="1" i="1" dirty="0" err="1"/>
              <a:t>config-router</a:t>
            </a:r>
            <a:r>
              <a:rPr lang="es-MX" b="1" i="1" dirty="0"/>
              <a:t>)</a:t>
            </a:r>
            <a:r>
              <a:rPr lang="es-MX" b="1" i="1" dirty="0" err="1"/>
              <a:t>exit</a:t>
            </a:r>
            <a:r>
              <a:rPr lang="es-MX" b="1" i="1" dirty="0"/>
              <a:t> </a:t>
            </a:r>
            <a:br>
              <a:rPr lang="es-MX" b="1" i="1" dirty="0"/>
            </a:br>
            <a:r>
              <a:rPr lang="es-MX" dirty="0"/>
              <a:t/>
            </a:r>
            <a:br>
              <a:rPr lang="es-MX" dirty="0"/>
            </a:br>
            <a:r>
              <a:rPr lang="es-MX" dirty="0"/>
              <a:t/>
            </a:r>
            <a:br>
              <a:rPr lang="es-MX" dirty="0"/>
            </a:br>
            <a:r>
              <a:rPr lang="es-MX" b="1" dirty="0"/>
              <a:t>Router R5</a:t>
            </a:r>
            <a:r>
              <a:rPr lang="es-MX" dirty="0"/>
              <a:t> </a:t>
            </a:r>
            <a:br>
              <a:rPr lang="es-MX" dirty="0"/>
            </a:br>
            <a:r>
              <a:rPr lang="es-MX" b="1" i="1" dirty="0"/>
              <a:t>Router(</a:t>
            </a:r>
            <a:r>
              <a:rPr lang="es-MX" b="1" i="1" dirty="0" err="1"/>
              <a:t>config</a:t>
            </a:r>
            <a:r>
              <a:rPr lang="es-MX" b="1" i="1" dirty="0"/>
              <a:t>)# </a:t>
            </a:r>
            <a:r>
              <a:rPr lang="es-MX" b="1" i="1" dirty="0" err="1"/>
              <a:t>router</a:t>
            </a:r>
            <a:r>
              <a:rPr lang="es-MX" b="1" i="1" dirty="0"/>
              <a:t> </a:t>
            </a:r>
            <a:r>
              <a:rPr lang="es-MX" b="1" i="1" dirty="0" err="1"/>
              <a:t>ospf</a:t>
            </a:r>
            <a:r>
              <a:rPr lang="es-MX" b="1" i="1" dirty="0"/>
              <a:t> 5 </a:t>
            </a:r>
            <a:br>
              <a:rPr lang="es-MX" b="1" i="1" dirty="0"/>
            </a:br>
            <a:r>
              <a:rPr lang="es-MX" b="1" i="1" dirty="0"/>
              <a:t>Router(</a:t>
            </a:r>
            <a:r>
              <a:rPr lang="es-MX" b="1" i="1" dirty="0" err="1"/>
              <a:t>config-router</a:t>
            </a:r>
            <a:r>
              <a:rPr lang="es-MX" b="1" i="1" dirty="0"/>
              <a:t>)</a:t>
            </a:r>
            <a:r>
              <a:rPr lang="es-MX" b="1" i="1" dirty="0" err="1"/>
              <a:t>network</a:t>
            </a:r>
            <a:r>
              <a:rPr lang="es-MX" b="1" i="1" dirty="0"/>
              <a:t> 172.16.5.0 0.0.0.255 </a:t>
            </a:r>
            <a:r>
              <a:rPr lang="es-MX" b="1" i="1" dirty="0" err="1"/>
              <a:t>area</a:t>
            </a:r>
            <a:r>
              <a:rPr lang="es-MX" b="1" i="1" dirty="0"/>
              <a:t> 1 </a:t>
            </a:r>
            <a:br>
              <a:rPr lang="es-MX" b="1" i="1" dirty="0"/>
            </a:br>
            <a:r>
              <a:rPr lang="es-MX" b="1" i="1" dirty="0"/>
              <a:t>Router(</a:t>
            </a:r>
            <a:r>
              <a:rPr lang="es-MX" b="1" i="1" dirty="0" err="1"/>
              <a:t>config-router</a:t>
            </a:r>
            <a:r>
              <a:rPr lang="es-MX" b="1" i="1" dirty="0"/>
              <a:t>)</a:t>
            </a:r>
            <a:r>
              <a:rPr lang="es-MX" b="1" i="1" dirty="0" err="1"/>
              <a:t>network</a:t>
            </a:r>
            <a:r>
              <a:rPr lang="es-MX" b="1" i="1" dirty="0"/>
              <a:t> 172.16.6.0 0.0.0.255 </a:t>
            </a:r>
            <a:r>
              <a:rPr lang="es-MX" b="1" i="1" dirty="0" err="1"/>
              <a:t>area</a:t>
            </a:r>
            <a:r>
              <a:rPr lang="es-MX" b="1" i="1" dirty="0"/>
              <a:t> 1 </a:t>
            </a:r>
            <a:br>
              <a:rPr lang="es-MX" b="1" i="1" dirty="0"/>
            </a:br>
            <a:r>
              <a:rPr lang="es-MX" b="1" i="1" dirty="0"/>
              <a:t>Router (</a:t>
            </a:r>
            <a:r>
              <a:rPr lang="es-MX" b="1" i="1" dirty="0" err="1"/>
              <a:t>config-router</a:t>
            </a:r>
            <a:r>
              <a:rPr lang="es-MX" b="1" i="1" dirty="0"/>
              <a:t>)</a:t>
            </a:r>
            <a:r>
              <a:rPr lang="es-MX" b="1" i="1" dirty="0" err="1"/>
              <a:t>exit</a:t>
            </a:r>
            <a:r>
              <a:rPr lang="es-MX" dirty="0"/>
              <a:t> </a:t>
            </a:r>
            <a:br>
              <a:rPr lang="es-MX" dirty="0"/>
            </a:br>
            <a:endParaRPr lang="es-MX" dirty="0"/>
          </a:p>
        </p:txBody>
      </p:sp>
    </p:spTree>
    <p:extLst>
      <p:ext uri="{BB962C8B-B14F-4D97-AF65-F5344CB8AC3E}">
        <p14:creationId xmlns:p14="http://schemas.microsoft.com/office/powerpoint/2010/main" val="5509516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Comparación de los protocolos OSPFv2 y OSPFv3</a:t>
            </a:r>
            <a:br>
              <a:rPr lang="es-ES" sz="1800" b="1" i="0" dirty="0" smtClean="0">
                <a:solidFill>
                  <a:srgbClr val="708CA1"/>
                </a:solidFill>
                <a:latin typeface="Arial"/>
              </a:rPr>
            </a:br>
            <a:r>
              <a:rPr lang="es-ES" sz="3200" b="1" i="0" dirty="0" smtClean="0">
                <a:solidFill>
                  <a:srgbClr val="708CA1"/>
                </a:solidFill>
                <a:latin typeface="Arial"/>
              </a:rPr>
              <a:t>OSPFv3</a:t>
            </a:r>
            <a:endParaRPr lang="es-ES" dirty="0" smtClean="0">
              <a:solidFill>
                <a:schemeClr val="accent5">
                  <a:lumMod val="75000"/>
                </a:schemeClr>
              </a:solidFill>
              <a:cs typeface="Arial" pitchFamily="34" charset="0"/>
            </a:endParaRPr>
          </a:p>
        </p:txBody>
      </p:sp>
      <p:pic>
        <p:nvPicPr>
          <p:cNvPr id="35842" name="Picture 2"/>
          <p:cNvPicPr>
            <a:picLocks noChangeAspect="1" noChangeArrowheads="1"/>
          </p:cNvPicPr>
          <p:nvPr/>
        </p:nvPicPr>
        <p:blipFill>
          <a:blip r:embed="rId3"/>
          <a:srcRect b="5151"/>
          <a:stretch>
            <a:fillRect/>
          </a:stretch>
        </p:blipFill>
        <p:spPr bwMode="auto">
          <a:xfrm>
            <a:off x="1295400" y="1394225"/>
            <a:ext cx="6610349" cy="5064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80228"/>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Comparación de los protocolos OSPFv2 y OSPFv3</a:t>
            </a:r>
            <a:br>
              <a:rPr lang="es-ES" sz="1800" b="1" i="0" dirty="0" smtClean="0">
                <a:solidFill>
                  <a:srgbClr val="708CA1"/>
                </a:solidFill>
                <a:latin typeface="Arial"/>
              </a:rPr>
            </a:br>
            <a:r>
              <a:rPr lang="es-ES" sz="3200" b="1" i="0" dirty="0" smtClean="0">
                <a:solidFill>
                  <a:srgbClr val="708CA1"/>
                </a:solidFill>
                <a:latin typeface="Arial"/>
              </a:rPr>
              <a:t>Similitudes entre OSPFv2 y OSPFv3</a:t>
            </a:r>
            <a:endParaRPr lang="es-ES" dirty="0" smtClean="0">
              <a:solidFill>
                <a:schemeClr val="accent5">
                  <a:lumMod val="75000"/>
                </a:schemeClr>
              </a:solidFill>
              <a:cs typeface="Arial" pitchFamily="34" charset="0"/>
            </a:endParaRPr>
          </a:p>
        </p:txBody>
      </p:sp>
      <p:pic>
        <p:nvPicPr>
          <p:cNvPr id="36866" name="Picture 2"/>
          <p:cNvPicPr>
            <a:picLocks noChangeAspect="1" noChangeArrowheads="1"/>
          </p:cNvPicPr>
          <p:nvPr/>
        </p:nvPicPr>
        <p:blipFill>
          <a:blip r:embed="rId3"/>
          <a:stretch>
            <a:fillRect/>
          </a:stretch>
        </p:blipFill>
        <p:spPr bwMode="auto">
          <a:xfrm>
            <a:off x="651752" y="2281238"/>
            <a:ext cx="7422067" cy="343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963552"/>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Comparación de los protocolos OSPFv2 y OSPFv3</a:t>
            </a:r>
            <a:br>
              <a:rPr lang="es-ES" sz="1800" b="1" i="0" dirty="0" smtClean="0">
                <a:solidFill>
                  <a:srgbClr val="708CA1"/>
                </a:solidFill>
                <a:latin typeface="Arial"/>
              </a:rPr>
            </a:br>
            <a:r>
              <a:rPr lang="es-ES" sz="3200" b="1" i="0" dirty="0" smtClean="0">
                <a:solidFill>
                  <a:srgbClr val="708CA1"/>
                </a:solidFill>
                <a:latin typeface="Arial"/>
              </a:rPr>
              <a:t>Diferencias entre OSPFv2 y OSPFv3</a:t>
            </a:r>
            <a:endParaRPr lang="es-ES" dirty="0" smtClean="0">
              <a:solidFill>
                <a:schemeClr val="accent5">
                  <a:lumMod val="75000"/>
                </a:schemeClr>
              </a:solidFill>
              <a:cs typeface="Arial" pitchFamily="34" charset="0"/>
            </a:endParaRPr>
          </a:p>
        </p:txBody>
      </p:sp>
      <p:pic>
        <p:nvPicPr>
          <p:cNvPr id="37890" name="Picture 2"/>
          <p:cNvPicPr>
            <a:picLocks noChangeAspect="1" noChangeArrowheads="1"/>
          </p:cNvPicPr>
          <p:nvPr/>
        </p:nvPicPr>
        <p:blipFill>
          <a:blip r:embed="rId3"/>
          <a:stretch>
            <a:fillRect/>
          </a:stretch>
        </p:blipFill>
        <p:spPr bwMode="auto">
          <a:xfrm>
            <a:off x="723901" y="1359487"/>
            <a:ext cx="6960054" cy="490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716879"/>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stretch>
            <a:fillRect/>
          </a:stretch>
        </p:blipFill>
        <p:spPr bwMode="auto">
          <a:xfrm>
            <a:off x="1469909" y="1457324"/>
            <a:ext cx="5616353" cy="4390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dirty="0" smtClean="0">
                <a:solidFill>
                  <a:srgbClr val="708CA1"/>
                </a:solidFill>
                <a:latin typeface="Arial"/>
              </a:rPr>
              <a:t>Comparación de los protocolos OSPFv2 y OSPFv3</a:t>
            </a:r>
            <a:br>
              <a:rPr lang="es-ES" sz="1800" b="1" i="0" dirty="0" smtClean="0">
                <a:solidFill>
                  <a:srgbClr val="708CA1"/>
                </a:solidFill>
                <a:latin typeface="Arial"/>
              </a:rPr>
            </a:br>
            <a:r>
              <a:rPr lang="es-ES" sz="3200" b="1" i="0" dirty="0" smtClean="0">
                <a:solidFill>
                  <a:srgbClr val="708CA1"/>
                </a:solidFill>
                <a:latin typeface="Arial"/>
              </a:rPr>
              <a:t>Direcciones link-local</a:t>
            </a:r>
            <a:endParaRPr lang="es-ES" dirty="0" smtClean="0">
              <a:solidFill>
                <a:schemeClr val="accent5">
                  <a:lumMod val="75000"/>
                </a:schemeClr>
              </a:solidFill>
              <a:cs typeface="Arial" pitchFamily="34" charset="0"/>
            </a:endParaRPr>
          </a:p>
        </p:txBody>
      </p:sp>
      <p:sp>
        <p:nvSpPr>
          <p:cNvPr id="2" name="TextBox 1"/>
          <p:cNvSpPr txBox="1"/>
          <p:nvPr/>
        </p:nvSpPr>
        <p:spPr>
          <a:xfrm>
            <a:off x="1103086" y="5733140"/>
            <a:ext cx="7300685" cy="646331"/>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dirty="0">
                <a:solidFill>
                  <a:srgbClr val="000000"/>
                </a:solidFill>
              </a:rPr>
              <a:t>La dirección FF02::5 es la dirección de todos los routers OSPF.</a:t>
            </a:r>
          </a:p>
          <a:p>
            <a:pPr eaLnBrk="0" fontAlgn="base" hangingPunct="0">
              <a:lnSpc>
                <a:spcPct val="90000"/>
              </a:lnSpc>
              <a:spcBef>
                <a:spcPct val="0"/>
              </a:spcBef>
              <a:spcAft>
                <a:spcPct val="0"/>
              </a:spcAft>
            </a:pPr>
            <a:r>
              <a:rPr lang="es-ES" sz="2000" dirty="0">
                <a:solidFill>
                  <a:srgbClr val="000000"/>
                </a:solidFill>
              </a:rPr>
              <a:t>FF02::6 es la dirección de multidifusión de DR/BDR.</a:t>
            </a:r>
            <a:endParaRPr lang="es-ES" sz="2000" dirty="0">
              <a:solidFill>
                <a:srgbClr val="000000"/>
              </a:solidFill>
            </a:endParaRPr>
          </a:p>
        </p:txBody>
      </p:sp>
    </p:spTree>
    <p:extLst>
      <p:ext uri="{BB962C8B-B14F-4D97-AF65-F5344CB8AC3E}">
        <p14:creationId xmlns:p14="http://schemas.microsoft.com/office/powerpoint/2010/main" val="3815320937"/>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Topología de la red OSPFv3</a:t>
            </a:r>
            <a:endParaRPr lang="es-ES" smtClean="0">
              <a:solidFill>
                <a:schemeClr val="accent5">
                  <a:lumMod val="75000"/>
                </a:schemeClr>
              </a:solidFill>
              <a:cs typeface="Arial" pitchFamily="34" charset="0"/>
            </a:endParaRPr>
          </a:p>
        </p:txBody>
      </p:sp>
      <p:pic>
        <p:nvPicPr>
          <p:cNvPr id="39938" name="Picture 2"/>
          <p:cNvPicPr>
            <a:picLocks noChangeAspect="1" noChangeArrowheads="1"/>
          </p:cNvPicPr>
          <p:nvPr/>
        </p:nvPicPr>
        <p:blipFill>
          <a:blip r:embed="rId3"/>
          <a:stretch>
            <a:fillRect/>
          </a:stretch>
        </p:blipFill>
        <p:spPr bwMode="auto">
          <a:xfrm>
            <a:off x="1407562" y="1571625"/>
            <a:ext cx="5848358" cy="4800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7198738"/>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9178" y="8985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Direcciones </a:t>
            </a:r>
            <a:br>
              <a:rPr lang="es-ES" sz="3200" b="1" i="0" smtClean="0">
                <a:solidFill>
                  <a:srgbClr val="708CA1"/>
                </a:solidFill>
                <a:latin typeface="Arial"/>
              </a:rPr>
            </a:br>
            <a:r>
              <a:rPr lang="es-ES" sz="3200" b="1" i="0" smtClean="0">
                <a:solidFill>
                  <a:srgbClr val="708CA1"/>
                </a:solidFill>
                <a:latin typeface="Arial"/>
              </a:rPr>
              <a:t>link-local</a:t>
            </a:r>
            <a:endParaRPr lang="es-ES" smtClean="0">
              <a:solidFill>
                <a:schemeClr val="accent5">
                  <a:lumMod val="75000"/>
                </a:schemeClr>
              </a:solidFill>
              <a:cs typeface="Arial" pitchFamily="34" charset="0"/>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b="4725"/>
          <a:stretch>
            <a:fillRect/>
          </a:stretch>
        </p:blipFill>
        <p:spPr bwMode="auto">
          <a:xfrm>
            <a:off x="3701143" y="424295"/>
            <a:ext cx="5324929" cy="2966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78971" y="3442774"/>
            <a:ext cx="8157029" cy="2613023"/>
          </a:xfrm>
          <a:prstGeom prst="rect">
            <a:avLst/>
          </a:prstGeom>
        </p:spPr>
        <p:txBody>
          <a:bodyPr wrap="square">
            <a:spAutoFit/>
          </a:bodyPr>
          <a:lstStyle/>
          <a:p>
            <a:pPr marL="342900" indent="-342900" eaLnBrk="0" fontAlgn="base" hangingPunct="0">
              <a:lnSpc>
                <a:spcPct val="90000"/>
              </a:lnSpc>
              <a:spcBef>
                <a:spcPct val="0"/>
              </a:spcBef>
              <a:spcAft>
                <a:spcPct val="0"/>
              </a:spcAft>
              <a:buFont typeface="Wingdings"/>
              <a:buChar char="§"/>
            </a:pPr>
            <a:r>
              <a:rPr lang="es-ES" dirty="0">
                <a:solidFill>
                  <a:srgbClr val="000000"/>
                </a:solidFill>
              </a:rPr>
              <a:t>Las direcciones link-local se crean automáticamente cuando se asigna una dirección IPv6 de unidifusión global a la interfaz (obligatorio).</a:t>
            </a:r>
          </a:p>
          <a:p>
            <a:pPr marL="342900" indent="-342900" eaLnBrk="0" fontAlgn="base" hangingPunct="0">
              <a:lnSpc>
                <a:spcPct val="90000"/>
              </a:lnSpc>
              <a:spcBef>
                <a:spcPct val="0"/>
              </a:spcBef>
              <a:spcAft>
                <a:spcPct val="0"/>
              </a:spcAft>
              <a:buFont typeface="Wingdings"/>
              <a:buChar char="§"/>
            </a:pPr>
            <a:r>
              <a:rPr lang="es-ES" dirty="0">
                <a:solidFill>
                  <a:srgbClr val="000000"/>
                </a:solidFill>
              </a:rPr>
              <a:t>No se requieren direcciones de unidifusión global. </a:t>
            </a:r>
          </a:p>
          <a:p>
            <a:pPr marL="342900" indent="-342900" eaLnBrk="0" fontAlgn="base" hangingPunct="0">
              <a:lnSpc>
                <a:spcPct val="90000"/>
              </a:lnSpc>
              <a:spcBef>
                <a:spcPct val="0"/>
              </a:spcBef>
              <a:spcAft>
                <a:spcPct val="0"/>
              </a:spcAft>
              <a:buFont typeface="Wingdings"/>
              <a:buChar char="§"/>
            </a:pPr>
            <a:r>
              <a:rPr lang="es-ES" dirty="0">
                <a:solidFill>
                  <a:srgbClr val="000000"/>
                </a:solidFill>
              </a:rPr>
              <a:t>Los </a:t>
            </a:r>
            <a:r>
              <a:rPr lang="es-ES" dirty="0" err="1">
                <a:solidFill>
                  <a:srgbClr val="000000"/>
                </a:solidFill>
              </a:rPr>
              <a:t>routers</a:t>
            </a:r>
            <a:r>
              <a:rPr lang="es-ES" dirty="0">
                <a:solidFill>
                  <a:srgbClr val="000000"/>
                </a:solidFill>
              </a:rPr>
              <a:t> Cisco crean la dirección link-local con el prefijo FE80::/10 y el proceso EUI-64, a menos que el </a:t>
            </a:r>
            <a:r>
              <a:rPr lang="es-ES" dirty="0" err="1">
                <a:solidFill>
                  <a:srgbClr val="000000"/>
                </a:solidFill>
              </a:rPr>
              <a:t>router</a:t>
            </a:r>
            <a:r>
              <a:rPr lang="es-ES" dirty="0">
                <a:solidFill>
                  <a:srgbClr val="000000"/>
                </a:solidFill>
              </a:rPr>
              <a:t> se configure manualmente. </a:t>
            </a:r>
          </a:p>
          <a:p>
            <a:pPr marL="342900" indent="-342900" eaLnBrk="0" fontAlgn="base" hangingPunct="0">
              <a:lnSpc>
                <a:spcPct val="90000"/>
              </a:lnSpc>
              <a:spcBef>
                <a:spcPct val="0"/>
              </a:spcBef>
              <a:spcAft>
                <a:spcPct val="0"/>
              </a:spcAft>
              <a:buFont typeface="Wingdings"/>
              <a:buChar char="§"/>
            </a:pPr>
            <a:r>
              <a:rPr lang="es-ES" dirty="0">
                <a:solidFill>
                  <a:srgbClr val="000000"/>
                </a:solidFill>
              </a:rPr>
              <a:t>EUI-64 implica usar la dirección MAC de Ethernet de 48 bits, insertar FFFE en el medio e invertir el séptimo bit. Para las interfaces seriales, Cisco usa la dirección MAC de una interfaz Ethernet. </a:t>
            </a:r>
          </a:p>
          <a:p>
            <a:pPr marL="342900" indent="-342900" eaLnBrk="0" fontAlgn="base" hangingPunct="0">
              <a:lnSpc>
                <a:spcPct val="90000"/>
              </a:lnSpc>
              <a:spcBef>
                <a:spcPct val="0"/>
              </a:spcBef>
              <a:spcAft>
                <a:spcPct val="0"/>
              </a:spcAft>
              <a:buFont typeface="Wingdings"/>
              <a:buChar char="§"/>
            </a:pPr>
            <a:r>
              <a:rPr lang="es-ES" dirty="0">
                <a:solidFill>
                  <a:srgbClr val="000000"/>
                </a:solidFill>
              </a:rPr>
              <a:t>Observe en la ilustración que las tres interfaces usan la misma dirección link-local</a:t>
            </a:r>
            <a:r>
              <a:rPr lang="es-ES" sz="2000" dirty="0">
                <a:solidFill>
                  <a:srgbClr val="000000"/>
                </a:solidFill>
              </a:rPr>
              <a:t>.</a:t>
            </a:r>
            <a:endParaRPr lang="es-ES" sz="2000" dirty="0">
              <a:solidFill>
                <a:srgbClr val="000000"/>
              </a:solidFill>
            </a:endParaRPr>
          </a:p>
        </p:txBody>
      </p:sp>
    </p:spTree>
    <p:extLst>
      <p:ext uri="{BB962C8B-B14F-4D97-AF65-F5344CB8AC3E}">
        <p14:creationId xmlns:p14="http://schemas.microsoft.com/office/powerpoint/2010/main" val="1643286578"/>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9178" y="5937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Asignación de direcciones link-local</a:t>
            </a:r>
            <a:endParaRPr lang="es-ES" smtClean="0">
              <a:solidFill>
                <a:schemeClr val="accent5">
                  <a:lumMod val="75000"/>
                </a:schemeClr>
              </a:solidFill>
              <a:cs typeface="Arial" pitchFamily="34" charset="0"/>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32" y="1671185"/>
            <a:ext cx="5380598" cy="3452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672" t="7863"/>
          <a:stretch/>
        </p:blipFill>
        <p:spPr bwMode="auto">
          <a:xfrm>
            <a:off x="4034972" y="3802742"/>
            <a:ext cx="4765476" cy="279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10513" y="1671859"/>
            <a:ext cx="2467429" cy="1754326"/>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dirty="0">
                <a:solidFill>
                  <a:srgbClr val="000000"/>
                </a:solidFill>
              </a:rPr>
              <a:t>La configuración de la dirección link-local permite crear una dirección reconocible y más fácil de recordar.</a:t>
            </a:r>
            <a:endParaRPr lang="es-ES" sz="2000" dirty="0">
              <a:solidFill>
                <a:srgbClr val="000000"/>
              </a:solidFill>
            </a:endParaRPr>
          </a:p>
        </p:txBody>
      </p:sp>
    </p:spTree>
    <p:extLst>
      <p:ext uri="{BB962C8B-B14F-4D97-AF65-F5344CB8AC3E}">
        <p14:creationId xmlns:p14="http://schemas.microsoft.com/office/powerpoint/2010/main" val="3039837270"/>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9178" y="5937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Configuración de la ID del router OSPFv3</a:t>
            </a:r>
            <a:endParaRPr lang="es-ES" smtClean="0">
              <a:solidFill>
                <a:schemeClr val="accent5">
                  <a:lumMod val="75000"/>
                </a:schemeClr>
              </a:solidFill>
              <a:cs typeface="Arial" pitchFamily="34" charset="0"/>
            </a:endParaRPr>
          </a:p>
        </p:txBody>
      </p:sp>
      <p:pic>
        <p:nvPicPr>
          <p:cNvPr id="43010" name="Picture 2"/>
          <p:cNvPicPr>
            <a:picLocks noChangeAspect="1" noChangeArrowheads="1"/>
          </p:cNvPicPr>
          <p:nvPr/>
        </p:nvPicPr>
        <p:blipFill>
          <a:blip r:embed="rId3"/>
          <a:stretch>
            <a:fillRect/>
          </a:stretch>
        </p:blipFill>
        <p:spPr bwMode="auto">
          <a:xfrm>
            <a:off x="2086882" y="1751096"/>
            <a:ext cx="4879975" cy="4454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718025"/>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9178" y="5937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Configuración de la ID del router OSPFv3</a:t>
            </a:r>
            <a:endParaRPr lang="es-ES" smtClean="0">
              <a:solidFill>
                <a:schemeClr val="accent5">
                  <a:lumMod val="75000"/>
                </a:schemeClr>
              </a:solidFill>
              <a:cs typeface="Arial" pitchFamily="34" charset="0"/>
            </a:endParaRPr>
          </a:p>
        </p:txBody>
      </p:sp>
      <p:pic>
        <p:nvPicPr>
          <p:cNvPr id="44034" name="Picture 2"/>
          <p:cNvPicPr>
            <a:picLocks noChangeAspect="1" noChangeArrowheads="1"/>
          </p:cNvPicPr>
          <p:nvPr/>
        </p:nvPicPr>
        <p:blipFill>
          <a:blip r:embed="rId3"/>
          <a:stretch>
            <a:fillRect/>
          </a:stretch>
        </p:blipFill>
        <p:spPr bwMode="auto">
          <a:xfrm>
            <a:off x="1494971" y="1614039"/>
            <a:ext cx="5715681" cy="4875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379239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Proceso de routing de estado de enlace</a:t>
            </a:r>
            <a:endParaRPr lang="es-ES" sz="2800"/>
          </a:p>
        </p:txBody>
      </p:sp>
      <p:pic>
        <p:nvPicPr>
          <p:cNvPr id="31746" name="Picture 2"/>
          <p:cNvPicPr>
            <a:picLocks noChangeAspect="1" noChangeArrowheads="1"/>
          </p:cNvPicPr>
          <p:nvPr/>
        </p:nvPicPr>
        <p:blipFill>
          <a:blip r:embed="rId3"/>
          <a:stretch>
            <a:fillRect/>
          </a:stretch>
        </p:blipFill>
        <p:spPr bwMode="auto">
          <a:xfrm>
            <a:off x="699609" y="2047041"/>
            <a:ext cx="7863820" cy="3661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736485"/>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9178" y="5937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Modificación de una ID de router OSPFv3</a:t>
            </a:r>
            <a:endParaRPr lang="es-ES" smtClean="0">
              <a:solidFill>
                <a:schemeClr val="accent5">
                  <a:lumMod val="75000"/>
                </a:schemeClr>
              </a:solidFill>
              <a:cs typeface="Arial" pitchFamily="34" charset="0"/>
            </a:endParaRP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8" y="1687060"/>
            <a:ext cx="4581525"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954594"/>
            <a:ext cx="4965473" cy="2447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0422924"/>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lgn="l" defTabSz="814365">
              <a:spcBef>
                <a:spcPct val="0"/>
              </a:spcBef>
              <a:spcAft>
                <a:spcPct val="0"/>
              </a:spcAft>
              <a:buNone/>
            </a:pPr>
            <a:r>
              <a:rPr lang="es-ES" sz="1800" b="1" i="0" smtClean="0">
                <a:solidFill>
                  <a:srgbClr val="708CA1"/>
                </a:solidFill>
                <a:latin typeface="Arial"/>
              </a:rPr>
              <a:t>Configuración de OSPFv3</a:t>
            </a:r>
            <a:br>
              <a:rPr lang="es-ES" sz="1800" b="1" i="0" smtClean="0">
                <a:solidFill>
                  <a:srgbClr val="708CA1"/>
                </a:solidFill>
                <a:latin typeface="Arial"/>
              </a:rPr>
            </a:br>
            <a:r>
              <a:rPr lang="es-ES" sz="3200" b="1" i="0" smtClean="0">
                <a:solidFill>
                  <a:srgbClr val="708CA1"/>
                </a:solidFill>
                <a:latin typeface="Arial"/>
              </a:rPr>
              <a:t>Habilitación de OSPFv3 en las interfaces</a:t>
            </a:r>
            <a:endParaRPr lang="es-ES" smtClean="0">
              <a:solidFill>
                <a:schemeClr val="accent5">
                  <a:lumMod val="75000"/>
                </a:schemeClr>
              </a:solidFill>
              <a:cs typeface="Arial" pitchFamily="34" charset="0"/>
            </a:endParaRPr>
          </a:p>
        </p:txBody>
      </p:sp>
      <p:pic>
        <p:nvPicPr>
          <p:cNvPr id="460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203"/>
          <a:stretch/>
        </p:blipFill>
        <p:spPr bwMode="auto">
          <a:xfrm>
            <a:off x="1378437" y="2772229"/>
            <a:ext cx="5849677" cy="380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98286" y="1371603"/>
            <a:ext cx="7823199" cy="1421928"/>
          </a:xfrm>
          <a:prstGeom prst="rect">
            <a:avLst/>
          </a:prstGeom>
        </p:spPr>
        <p:txBody>
          <a:bodyPr wrap="square">
            <a:spAutoFit/>
          </a:bodyPr>
          <a:lstStyle/>
          <a:p>
            <a:pPr eaLnBrk="0" fontAlgn="base" hangingPunct="0">
              <a:lnSpc>
                <a:spcPct val="90000"/>
              </a:lnSpc>
              <a:spcBef>
                <a:spcPct val="0"/>
              </a:spcBef>
              <a:spcAft>
                <a:spcPct val="0"/>
              </a:spcAft>
            </a:pPr>
            <a:r>
              <a:rPr lang="es-ES" sz="2400" dirty="0">
                <a:solidFill>
                  <a:srgbClr val="000000"/>
                </a:solidFill>
              </a:rPr>
              <a:t>En lugar de usar el comando</a:t>
            </a:r>
            <a:r>
              <a:rPr lang="es-ES" sz="2400" b="1" dirty="0">
                <a:solidFill>
                  <a:srgbClr val="000000"/>
                </a:solidFill>
              </a:rPr>
              <a:t> network </a:t>
            </a:r>
            <a:r>
              <a:rPr lang="es-ES" sz="2400" dirty="0">
                <a:solidFill>
                  <a:srgbClr val="000000"/>
                </a:solidFill>
              </a:rPr>
              <a:t>del modo de configuración del router para especificar las direcciones de interfaz que coinciden, OSPFv3 se configura directamente en la interfaz.</a:t>
            </a:r>
            <a:endParaRPr lang="es-ES" sz="2400" dirty="0">
              <a:solidFill>
                <a:srgbClr val="000000"/>
              </a:solidFill>
            </a:endParaRPr>
          </a:p>
        </p:txBody>
      </p:sp>
    </p:spTree>
    <p:extLst>
      <p:ext uri="{BB962C8B-B14F-4D97-AF65-F5344CB8AC3E}">
        <p14:creationId xmlns:p14="http://schemas.microsoft.com/office/powerpoint/2010/main" val="3288683814"/>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7715" y="622751"/>
            <a:ext cx="8824686" cy="871538"/>
          </a:xfrm>
        </p:spPr>
        <p:txBody>
          <a:bodyPr/>
          <a:lstStyle/>
          <a:p>
            <a:pPr algn="l" defTabSz="814365">
              <a:spcBef>
                <a:spcPct val="0"/>
              </a:spcBef>
              <a:spcAft>
                <a:spcPct val="0"/>
              </a:spcAft>
              <a:buNone/>
            </a:pPr>
            <a:r>
              <a:rPr lang="es-ES" sz="1600" b="1" i="0" dirty="0" smtClean="0">
                <a:solidFill>
                  <a:srgbClr val="708CA1"/>
                </a:solidFill>
                <a:latin typeface="Arial"/>
              </a:rPr>
              <a:t>Verificación de OSPFv3</a:t>
            </a:r>
            <a:r>
              <a:rPr lang="es-ES" sz="1800" b="1" i="0" dirty="0" smtClean="0">
                <a:solidFill>
                  <a:srgbClr val="708CA1"/>
                </a:solidFill>
                <a:latin typeface="Arial"/>
              </a:rPr>
              <a:t/>
            </a:r>
            <a:br>
              <a:rPr lang="es-ES" sz="1800" b="1" i="0" dirty="0" smtClean="0">
                <a:solidFill>
                  <a:srgbClr val="708CA1"/>
                </a:solidFill>
                <a:latin typeface="Arial"/>
              </a:rPr>
            </a:br>
            <a:r>
              <a:rPr lang="es-ES" sz="3000" b="1" i="0" dirty="0" smtClean="0">
                <a:solidFill>
                  <a:srgbClr val="708CA1"/>
                </a:solidFill>
                <a:latin typeface="Arial"/>
              </a:rPr>
              <a:t>Verificación de vecinos OSPFv3 y de la configuración del protocolo OSPFv3</a:t>
            </a:r>
            <a:endParaRPr lang="es-ES" sz="3000" dirty="0" smtClean="0">
              <a:solidFill>
                <a:schemeClr val="accent5">
                  <a:lumMod val="75000"/>
                </a:schemeClr>
              </a:solidFill>
              <a:cs typeface="Arial" pitchFamily="34" charset="0"/>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26" y="1720143"/>
            <a:ext cx="5670977" cy="2160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887" y="3724973"/>
            <a:ext cx="5341256" cy="299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003451"/>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7715" y="492125"/>
            <a:ext cx="8824686" cy="871538"/>
          </a:xfrm>
        </p:spPr>
        <p:txBody>
          <a:bodyPr/>
          <a:lstStyle/>
          <a:p>
            <a:pPr algn="l" defTabSz="814365">
              <a:spcBef>
                <a:spcPct val="0"/>
              </a:spcBef>
              <a:spcAft>
                <a:spcPct val="0"/>
              </a:spcAft>
              <a:buNone/>
            </a:pPr>
            <a:r>
              <a:rPr lang="es-ES" sz="1800" b="1" i="0" smtClean="0">
                <a:solidFill>
                  <a:srgbClr val="708CA1"/>
                </a:solidFill>
                <a:latin typeface="Arial"/>
              </a:rPr>
              <a:t>Verificación de OSPFv3</a:t>
            </a:r>
            <a:br>
              <a:rPr lang="es-ES" sz="1800" b="1" i="0" smtClean="0">
                <a:solidFill>
                  <a:srgbClr val="708CA1"/>
                </a:solidFill>
                <a:latin typeface="Arial"/>
              </a:rPr>
            </a:br>
            <a:r>
              <a:rPr lang="es-ES" sz="3200" b="1" i="0" smtClean="0">
                <a:solidFill>
                  <a:srgbClr val="708CA1"/>
                </a:solidFill>
                <a:latin typeface="Arial"/>
              </a:rPr>
              <a:t>Verificación de las interfaces OSPFv3</a:t>
            </a:r>
            <a:endParaRPr lang="es-ES" smtClean="0">
              <a:solidFill>
                <a:schemeClr val="accent5">
                  <a:lumMod val="75000"/>
                </a:schemeClr>
              </a:solidFill>
              <a:cs typeface="Arial" pitchFamily="34" charset="0"/>
            </a:endParaRP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04" y="2026521"/>
            <a:ext cx="7214669" cy="212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568227"/>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7715" y="492125"/>
            <a:ext cx="8824686" cy="871538"/>
          </a:xfrm>
        </p:spPr>
        <p:txBody>
          <a:bodyPr/>
          <a:lstStyle/>
          <a:p>
            <a:pPr algn="l" defTabSz="814365">
              <a:spcBef>
                <a:spcPct val="0"/>
              </a:spcBef>
              <a:spcAft>
                <a:spcPct val="0"/>
              </a:spcAft>
              <a:buNone/>
            </a:pPr>
            <a:r>
              <a:rPr lang="es-ES" sz="1800" b="1" i="0" smtClean="0">
                <a:solidFill>
                  <a:srgbClr val="708CA1"/>
                </a:solidFill>
                <a:latin typeface="Arial"/>
              </a:rPr>
              <a:t>Verificación de OSPFv3</a:t>
            </a:r>
            <a:br>
              <a:rPr lang="es-ES" sz="1800" b="1" i="0" smtClean="0">
                <a:solidFill>
                  <a:srgbClr val="708CA1"/>
                </a:solidFill>
                <a:latin typeface="Arial"/>
              </a:rPr>
            </a:br>
            <a:r>
              <a:rPr lang="es-ES" sz="3200" b="1" i="0" smtClean="0">
                <a:solidFill>
                  <a:srgbClr val="708CA1"/>
                </a:solidFill>
                <a:latin typeface="Arial"/>
              </a:rPr>
              <a:t>Verificación de la tabla de routing IPv6</a:t>
            </a:r>
            <a:endParaRPr lang="es-ES" smtClean="0">
              <a:solidFill>
                <a:schemeClr val="accent5">
                  <a:lumMod val="75000"/>
                </a:schemeClr>
              </a:solidFill>
              <a:cs typeface="Arial" pitchFamily="34" charset="0"/>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485" y="1578203"/>
            <a:ext cx="6618057" cy="4977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7638055"/>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8: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698500" y="1404711"/>
            <a:ext cx="8184243" cy="5068661"/>
          </a:xfrm>
        </p:spPr>
        <p:txBody>
          <a:bodyPr/>
          <a:lstStyle/>
          <a:p>
            <a:pPr marL="0" indent="0" algn="l" defTabSz="814365">
              <a:spcBef>
                <a:spcPct val="50000"/>
              </a:spcBef>
              <a:spcAft>
                <a:spcPct val="0"/>
              </a:spcAft>
              <a:buNone/>
            </a:pPr>
            <a:r>
              <a:rPr lang="es-ES" sz="2000" b="1" i="0" smtClean="0">
                <a:solidFill>
                  <a:srgbClr val="000000"/>
                </a:solidFill>
                <a:latin typeface="Arial"/>
              </a:rPr>
              <a:t>OSPF:</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Para IPv4 se utiliza OSPFv2. </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Para IPv6 se utiliza OSPFv3.</a:t>
            </a:r>
            <a:endParaRPr lang="es-ES" sz="2000" smtClean="0"/>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Es un protocolo de routing de estado de enlace sin clase con una distancia administrativa predeterminada de 110, y se indica en la tabla de routing con el código de origen de ruta </a:t>
            </a:r>
            <a:r>
              <a:rPr lang="es-ES" sz="2000" b="1" i="0" smtClean="0">
                <a:solidFill>
                  <a:srgbClr val="000000"/>
                </a:solidFill>
                <a:latin typeface="Arial"/>
              </a:rPr>
              <a:t>O</a:t>
            </a:r>
            <a:r>
              <a:rPr lang="es-ES" sz="2000" b="0" i="0" smtClean="0">
                <a:solidFill>
                  <a:srgbClr val="000000"/>
                </a:solidFill>
                <a:latin typeface="Arial"/>
              </a:rPr>
              <a:t>.</a:t>
            </a:r>
            <a:endParaRPr lang="es-ES" sz="2000" smtClean="0"/>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OSPFv2 se habilita con el comando</a:t>
            </a:r>
            <a:r>
              <a:rPr lang="es-ES" sz="2000" b="1" i="0" smtClean="0">
                <a:solidFill>
                  <a:srgbClr val="000000"/>
                </a:solidFill>
                <a:latin typeface="Arial"/>
              </a:rPr>
              <a:t> router ospf </a:t>
            </a:r>
            <a:r>
              <a:rPr lang="es-ES" sz="2000" b="0" i="1" smtClean="0">
                <a:solidFill>
                  <a:srgbClr val="000000"/>
                </a:solidFill>
                <a:latin typeface="Arial"/>
              </a:rPr>
              <a:t>id-proceso</a:t>
            </a:r>
            <a:r>
              <a:rPr lang="es-ES" sz="2000" b="0" i="0" smtClean="0">
                <a:solidFill>
                  <a:srgbClr val="000000"/>
                </a:solidFill>
                <a:latin typeface="Arial"/>
              </a:rPr>
              <a:t> del modo de configuración global. El valor </a:t>
            </a:r>
            <a:r>
              <a:rPr lang="es-ES" sz="2000" b="0" i="1" smtClean="0">
                <a:solidFill>
                  <a:srgbClr val="000000"/>
                </a:solidFill>
                <a:latin typeface="Arial"/>
              </a:rPr>
              <a:t>id-proceso</a:t>
            </a:r>
            <a:r>
              <a:rPr lang="es-ES" sz="2000" b="0" i="0" smtClean="0">
                <a:solidFill>
                  <a:srgbClr val="000000"/>
                </a:solidFill>
                <a:latin typeface="Arial"/>
              </a:rPr>
              <a:t> tiene importancia en el ámbito local, lo que significa que no necesita coincidir con otros routers OSPF para establecer adyacencias con esos vecinos.</a:t>
            </a:r>
            <a:endParaRPr lang="es-ES" sz="2000" smtClean="0"/>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El comando</a:t>
            </a:r>
            <a:r>
              <a:rPr lang="es-ES" sz="2000" b="1" i="0" smtClean="0">
                <a:solidFill>
                  <a:srgbClr val="000000"/>
                </a:solidFill>
                <a:latin typeface="Arial"/>
              </a:rPr>
              <a:t> network</a:t>
            </a:r>
            <a:r>
              <a:rPr lang="es-ES" sz="2000" b="0" i="0" smtClean="0">
                <a:solidFill>
                  <a:srgbClr val="000000"/>
                </a:solidFill>
                <a:latin typeface="Arial"/>
              </a:rPr>
              <a:t> utiliza el valor </a:t>
            </a:r>
            <a:r>
              <a:rPr lang="es-ES" sz="2000" b="0" i="1" smtClean="0">
                <a:solidFill>
                  <a:srgbClr val="000000"/>
                </a:solidFill>
                <a:latin typeface="Arial"/>
              </a:rPr>
              <a:t>máscara-subred</a:t>
            </a:r>
            <a:r>
              <a:rPr lang="es-ES" sz="2000" b="0" i="0" smtClean="0">
                <a:solidFill>
                  <a:srgbClr val="000000"/>
                </a:solidFill>
                <a:latin typeface="Arial"/>
              </a:rPr>
              <a:t>, que es lo inverso a la máscara de subred, y el valor </a:t>
            </a:r>
            <a:r>
              <a:rPr lang="es-ES" sz="2000" b="0" i="1" smtClean="0">
                <a:solidFill>
                  <a:srgbClr val="000000"/>
                </a:solidFill>
                <a:latin typeface="Arial"/>
              </a:rPr>
              <a:t>id-de-área</a:t>
            </a:r>
            <a:r>
              <a:rPr lang="es-ES" sz="2000" b="0" i="0" smtClean="0">
                <a:solidFill>
                  <a:srgbClr val="000000"/>
                </a:solidFill>
                <a:latin typeface="Arial"/>
              </a:rPr>
              <a:t>.</a:t>
            </a:r>
            <a:endParaRPr lang="es-ES" sz="2200"/>
          </a:p>
        </p:txBody>
      </p:sp>
    </p:spTree>
    <p:extLst>
      <p:ext uri="{BB962C8B-B14F-4D97-AF65-F5344CB8AC3E}">
        <p14:creationId xmlns:p14="http://schemas.microsoft.com/office/powerpoint/2010/main" val="12600501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8: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698500" y="1317625"/>
            <a:ext cx="8184243" cy="5083175"/>
          </a:xfrm>
        </p:spPr>
        <p:txBody>
          <a:bodyPr/>
          <a:lstStyle/>
          <a:p>
            <a:pPr marL="0" indent="0" algn="l" defTabSz="814365">
              <a:spcBef>
                <a:spcPct val="50000"/>
              </a:spcBef>
              <a:spcAft>
                <a:spcPct val="0"/>
              </a:spcAft>
              <a:buNone/>
            </a:pPr>
            <a:r>
              <a:rPr lang="es-ES" sz="1800" b="1" i="0" dirty="0" smtClean="0">
                <a:solidFill>
                  <a:srgbClr val="000000"/>
                </a:solidFill>
                <a:latin typeface="Arial"/>
              </a:rPr>
              <a:t>OSPF:</a:t>
            </a:r>
            <a:endParaRPr lang="es-ES" sz="1800" dirty="0" smtClean="0"/>
          </a:p>
          <a:p>
            <a:pPr marL="236555" indent="-236555" algn="l" defTabSz="814365">
              <a:lnSpc>
                <a:spcPct val="95000"/>
              </a:lnSpc>
              <a:spcBef>
                <a:spcPct val="50000"/>
              </a:spcBef>
              <a:spcAft>
                <a:spcPct val="0"/>
              </a:spcAft>
              <a:buClr>
                <a:srgbClr val="708CA1"/>
              </a:buClr>
              <a:buFont typeface="Wingdings"/>
              <a:buChar char="§"/>
            </a:pPr>
            <a:r>
              <a:rPr lang="es-ES" sz="1800" b="0" i="0" dirty="0" smtClean="0">
                <a:solidFill>
                  <a:srgbClr val="000000"/>
                </a:solidFill>
                <a:latin typeface="Arial"/>
              </a:rPr>
              <a:t>De manera predeterminada, los paquetes de saludo OSPF se envían cada 10 segundos en segmentos de accesos múltiples y punto a punto, y cada 30 segundos en los segmentos NBMA (Frame Relay, X.25, ATM), y OSPF los usa para establecer adyacencias de vecinos. De manera predeterminada, el intervalo muerto es equivalente a cuatro veces el valor del intervalo de saludo.</a:t>
            </a:r>
          </a:p>
          <a:p>
            <a:pPr marL="236555" indent="-236555" algn="l" defTabSz="814365">
              <a:lnSpc>
                <a:spcPct val="95000"/>
              </a:lnSpc>
              <a:spcBef>
                <a:spcPct val="50000"/>
              </a:spcBef>
              <a:spcAft>
                <a:spcPct val="0"/>
              </a:spcAft>
              <a:buClr>
                <a:srgbClr val="708CA1"/>
              </a:buClr>
              <a:buFont typeface="Wingdings"/>
              <a:buChar char="§"/>
            </a:pPr>
            <a:r>
              <a:rPr lang="es-ES" sz="1800" b="0" i="0" dirty="0" smtClean="0">
                <a:solidFill>
                  <a:srgbClr val="000000"/>
                </a:solidFill>
                <a:latin typeface="Arial"/>
              </a:rPr>
              <a:t>Para que los routers establezcan una adyacencia, sus intervalos de saludo, intervalos muertos, tipos de red y máscaras de subred deben coincidir. Use el comando</a:t>
            </a:r>
            <a:r>
              <a:rPr lang="es-ES" sz="1800" b="1" i="0" dirty="0" smtClean="0">
                <a:solidFill>
                  <a:srgbClr val="000000"/>
                </a:solidFill>
                <a:latin typeface="Arial"/>
              </a:rPr>
              <a:t> show ip ospf neighbors</a:t>
            </a:r>
            <a:r>
              <a:rPr lang="es-ES" sz="1800" b="0" i="0" dirty="0" smtClean="0">
                <a:solidFill>
                  <a:srgbClr val="000000"/>
                </a:solidFill>
                <a:latin typeface="Arial"/>
              </a:rPr>
              <a:t> para verificar las adyacencias de OSPF.</a:t>
            </a:r>
          </a:p>
          <a:p>
            <a:pPr marL="236555" indent="-236555" algn="l" defTabSz="814365">
              <a:lnSpc>
                <a:spcPct val="95000"/>
              </a:lnSpc>
              <a:spcBef>
                <a:spcPct val="50000"/>
              </a:spcBef>
              <a:spcAft>
                <a:spcPct val="0"/>
              </a:spcAft>
              <a:buClr>
                <a:srgbClr val="708CA1"/>
              </a:buClr>
              <a:buFont typeface="Wingdings"/>
              <a:buChar char="§"/>
            </a:pPr>
            <a:r>
              <a:rPr lang="es-ES" sz="1800" b="0" i="0" dirty="0" smtClean="0">
                <a:solidFill>
                  <a:srgbClr val="000000"/>
                </a:solidFill>
                <a:latin typeface="Arial"/>
              </a:rPr>
              <a:t>En una red de accesos múltiples, OSPF elige un DR para que funcione como punto de recopilación y distribución de las LSA enviadas y recibidas. Un BDR se elige para cumplir la función del DR en caso de que este falle. Todos los demás routers se conocen como DROthers. Todos los routers envían sus LSA al DR, que luego satura con la LSA todos los demás routers en la red de accesos múltiples.</a:t>
            </a:r>
          </a:p>
          <a:p>
            <a:pPr marL="0" indent="0" algn="l" defTabSz="814365">
              <a:spcBef>
                <a:spcPct val="50000"/>
              </a:spcBef>
              <a:spcAft>
                <a:spcPct val="0"/>
              </a:spcAft>
              <a:buNone/>
            </a:pPr>
            <a:endParaRPr lang="es-ES" sz="1800" dirty="0" smtClean="0"/>
          </a:p>
        </p:txBody>
      </p:sp>
    </p:spTree>
    <p:extLst>
      <p:ext uri="{BB962C8B-B14F-4D97-AF65-F5344CB8AC3E}">
        <p14:creationId xmlns:p14="http://schemas.microsoft.com/office/powerpoint/2010/main" val="18876819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8: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698500" y="1451429"/>
            <a:ext cx="8184243" cy="4746171"/>
          </a:xfrm>
        </p:spPr>
        <p:txBody>
          <a:bodyPr/>
          <a:lstStyle/>
          <a:p>
            <a:pPr marL="0" indent="0" algn="l" defTabSz="814365">
              <a:spcBef>
                <a:spcPct val="50000"/>
              </a:spcBef>
              <a:spcAft>
                <a:spcPct val="0"/>
              </a:spcAft>
              <a:buNone/>
            </a:pPr>
            <a:r>
              <a:rPr lang="es-ES" sz="2000" b="1" i="0" smtClean="0">
                <a:solidFill>
                  <a:srgbClr val="000000"/>
                </a:solidFill>
                <a:latin typeface="Arial"/>
              </a:rPr>
              <a:t>OSPF:</a:t>
            </a:r>
            <a:r>
              <a:rPr lang="es-ES" sz="2000" b="0" i="0" smtClean="0">
                <a:solidFill>
                  <a:srgbClr val="000000"/>
                </a:solidFill>
                <a:latin typeface="Arial"/>
              </a:rPr>
              <a:t>  </a:t>
            </a:r>
            <a:endParaRPr lang="es-ES" sz="2000" smtClean="0"/>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En una red de accesos múltiples, el router con la ID de router más alta es el DR y el router con la segunda ID de router más alta es el BDR. Esto lo puede reemplazar el comando</a:t>
            </a:r>
            <a:r>
              <a:rPr lang="es-ES" sz="2000" b="1" i="0" smtClean="0">
                <a:solidFill>
                  <a:srgbClr val="000000"/>
                </a:solidFill>
                <a:latin typeface="Arial"/>
              </a:rPr>
              <a:t> ip ospf </a:t>
            </a:r>
            <a:r>
              <a:rPr lang="es-ES" sz="2000" b="0" i="1" smtClean="0">
                <a:solidFill>
                  <a:srgbClr val="000000"/>
                </a:solidFill>
                <a:latin typeface="Arial"/>
              </a:rPr>
              <a:t>prioridad</a:t>
            </a:r>
            <a:r>
              <a:rPr lang="es-ES" sz="2000" b="0" i="0" smtClean="0">
                <a:solidFill>
                  <a:srgbClr val="000000"/>
                </a:solidFill>
                <a:latin typeface="Arial"/>
              </a:rPr>
              <a:t> en dicha interfaz. El router con el valor de prioridad más alto es el DR y el router con el siguiente valor más alto es el BDR.</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El comando</a:t>
            </a:r>
            <a:r>
              <a:rPr lang="es-ES" sz="2000" b="1" i="0" smtClean="0">
                <a:solidFill>
                  <a:srgbClr val="000000"/>
                </a:solidFill>
                <a:latin typeface="Arial"/>
              </a:rPr>
              <a:t> show ip protocols </a:t>
            </a:r>
            <a:r>
              <a:rPr lang="es-ES" sz="2000" b="0" i="0" smtClean="0">
                <a:solidFill>
                  <a:srgbClr val="000000"/>
                </a:solidFill>
                <a:latin typeface="Arial"/>
              </a:rPr>
              <a:t>se utiliza para verificar la información importante de configuración de OSPF, incluidas la ID del proceso OSPF, la ID del router y las redes que anuncia el router.</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OSPFv3 se habilita en una interfaz, no en el modo de configuración del router. OSPFv3 necesita que se configuren direcciones link-local. Se debe habilitar el routing de unidifusión IPv6 para OSPFv3. Para habilitar una interfaz para OSPFv3, antes se requiere una ID de router de 32 bits.</a:t>
            </a:r>
            <a:endParaRPr lang="es-ES" sz="2000" b="0" i="0">
              <a:solidFill>
                <a:srgbClr val="000000"/>
              </a:solidFill>
              <a:latin typeface="Arial"/>
            </a:endParaRPr>
          </a:p>
        </p:txBody>
      </p:sp>
    </p:spTree>
    <p:extLst>
      <p:ext uri="{BB962C8B-B14F-4D97-AF65-F5344CB8AC3E}">
        <p14:creationId xmlns:p14="http://schemas.microsoft.com/office/powerpoint/2010/main" val="27669982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41350" y="347663"/>
            <a:ext cx="8145463" cy="838200"/>
          </a:xfrm>
        </p:spPr>
        <p:txBody>
          <a:bodyPr/>
          <a:lstStyle/>
          <a:p>
            <a:pPr algn="l" defTabSz="814365">
              <a:lnSpc>
                <a:spcPct val="90000"/>
              </a:lnSpc>
              <a:spcBef>
                <a:spcPct val="0"/>
              </a:spcBef>
              <a:spcAft>
                <a:spcPct val="0"/>
              </a:spcAft>
              <a:buNone/>
            </a:pPr>
            <a:r>
              <a:rPr lang="es-ES" sz="3200" b="1" i="0" smtClean="0">
                <a:solidFill>
                  <a:srgbClr val="708CA1"/>
                </a:solidFill>
                <a:latin typeface="Arial"/>
                <a:ea typeface="+mj-ea"/>
                <a:cs typeface="+mj-cs"/>
              </a:rPr>
              <a:t>Capítulo 8: Resumen</a:t>
            </a:r>
            <a:endParaRPr lang="es-ES" sz="3200" b="1" i="0">
              <a:solidFill>
                <a:srgbClr val="708CA1"/>
              </a:solidFill>
              <a:latin typeface="Arial"/>
              <a:ea typeface="+mj-ea"/>
              <a:cs typeface="+mj-cs"/>
            </a:endParaRPr>
          </a:p>
        </p:txBody>
      </p:sp>
      <p:sp>
        <p:nvSpPr>
          <p:cNvPr id="52227" name="Content Placeholder 2"/>
          <p:cNvSpPr>
            <a:spLocks noGrp="1"/>
          </p:cNvSpPr>
          <p:nvPr>
            <p:ph idx="1"/>
          </p:nvPr>
        </p:nvSpPr>
        <p:spPr>
          <a:xfrm>
            <a:off x="698500" y="1317625"/>
            <a:ext cx="8184243" cy="4879975"/>
          </a:xfrm>
        </p:spPr>
        <p:txBody>
          <a:bodyPr/>
          <a:lstStyle/>
          <a:p>
            <a:pPr marL="0" indent="0" algn="l" defTabSz="814365">
              <a:spcBef>
                <a:spcPct val="50000"/>
              </a:spcBef>
              <a:spcAft>
                <a:spcPct val="0"/>
              </a:spcAft>
              <a:buNone/>
            </a:pPr>
            <a:r>
              <a:rPr lang="es-ES" sz="2000" b="1" i="0" smtClean="0">
                <a:solidFill>
                  <a:srgbClr val="000000"/>
                </a:solidFill>
                <a:latin typeface="Arial"/>
              </a:rPr>
              <a:t>OSPF:</a:t>
            </a:r>
            <a:r>
              <a:rPr lang="es-ES" sz="2000" b="0" i="0" smtClean="0">
                <a:solidFill>
                  <a:srgbClr val="000000"/>
                </a:solidFill>
                <a:latin typeface="Arial"/>
              </a:rPr>
              <a:t>  </a:t>
            </a:r>
            <a:endParaRPr lang="es-ES" sz="2000" smtClean="0"/>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El comando</a:t>
            </a:r>
            <a:r>
              <a:rPr lang="es-ES" sz="2000" b="1" i="0" smtClean="0">
                <a:solidFill>
                  <a:srgbClr val="000000"/>
                </a:solidFill>
                <a:latin typeface="Arial"/>
              </a:rPr>
              <a:t> show ip protocols </a:t>
            </a:r>
            <a:r>
              <a:rPr lang="es-ES" sz="2000" b="0" i="0" smtClean="0">
                <a:solidFill>
                  <a:srgbClr val="000000"/>
                </a:solidFill>
                <a:latin typeface="Arial"/>
              </a:rPr>
              <a:t>se utiliza para verificar la información importante de configuración de OSPFv2, incluso la ID del proceso OSPF, la ID del router y las redes que publica el router.</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OSPFv3 </a:t>
            </a:r>
          </a:p>
          <a:p>
            <a:pPr marL="742950" lvl="1" indent="-28575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Se habilita en una interfaz, no en el modo de configuración del router.</a:t>
            </a:r>
          </a:p>
          <a:p>
            <a:pPr marL="742950" lvl="1" indent="-28575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Necesita que se configuren direcciones link-local. Se </a:t>
            </a:r>
            <a:endParaRPr lang="es-ES" smtClean="0"/>
          </a:p>
          <a:p>
            <a:pPr marL="742950" lvl="1" indent="-28575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debe habilitar el routing de unidifusión IPv6 para OSPFv3.</a:t>
            </a:r>
          </a:p>
          <a:p>
            <a:pPr marL="742950" lvl="1" indent="-28575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Para habilitar una interfaz para OSPFv3, antes se requiere una ID de router de 32 bits.</a:t>
            </a:r>
          </a:p>
          <a:p>
            <a:pPr marL="742950" lvl="1" indent="-28575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El comando </a:t>
            </a:r>
            <a:r>
              <a:rPr lang="es-ES" sz="2000" b="1" i="0" smtClean="0">
                <a:solidFill>
                  <a:srgbClr val="000000"/>
                </a:solidFill>
                <a:latin typeface="Arial"/>
                <a:ea typeface="+mn-ea"/>
                <a:cs typeface="+mn-cs"/>
              </a:rPr>
              <a:t>show ipv6 protocols </a:t>
            </a:r>
            <a:r>
              <a:rPr lang="es-ES" sz="2000" b="0" i="0" smtClean="0">
                <a:solidFill>
                  <a:srgbClr val="000000"/>
                </a:solidFill>
                <a:latin typeface="Arial"/>
                <a:ea typeface="+mn-ea"/>
                <a:cs typeface="+mn-cs"/>
              </a:rPr>
              <a:t>es una manera rápida de verificar la información de configuración (ID del proceso OSPF, ID del router e interfaces habilitadas para OSPFv3).</a:t>
            </a:r>
          </a:p>
          <a:p>
            <a:pPr marL="236555" indent="-236555" algn="l" defTabSz="814365">
              <a:lnSpc>
                <a:spcPct val="95000"/>
              </a:lnSpc>
              <a:spcBef>
                <a:spcPct val="50000"/>
              </a:spcBef>
              <a:spcAft>
                <a:spcPct val="0"/>
              </a:spcAft>
              <a:buClr>
                <a:srgbClr val="708CA1"/>
              </a:buClr>
              <a:buFont typeface="Wingdings"/>
              <a:buChar char="§"/>
            </a:pPr>
            <a:endParaRPr lang="es-ES" smtClean="0"/>
          </a:p>
        </p:txBody>
      </p:sp>
    </p:spTree>
    <p:extLst>
      <p:ext uri="{BB962C8B-B14F-4D97-AF65-F5344CB8AC3E}">
        <p14:creationId xmlns:p14="http://schemas.microsoft.com/office/powerpoint/2010/main" val="33703175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s-ES" sz="2400">
              <a:solidFill>
                <a:srgbClr val="000000"/>
              </a:solidFill>
            </a:endParaRPr>
          </a:p>
        </p:txBody>
      </p:sp>
      <p:pic>
        <p:nvPicPr>
          <p:cNvPr id="53251" name="Picture 3" descr="CNA_largo-onwhite"/>
          <p:cNvPicPr>
            <a:picLocks noChangeAspect="1" noChangeArrowheads="1"/>
          </p:cNvPicPr>
          <p:nvPr/>
        </p:nvPicPr>
        <p:blipFill>
          <a:blip r:embed="rId3"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3825508817"/>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Enlace y estado de enlace</a:t>
            </a:r>
            <a:endParaRPr lang="es-ES" sz="2800"/>
          </a:p>
        </p:txBody>
      </p:sp>
      <p:pic>
        <p:nvPicPr>
          <p:cNvPr id="32770" name="Picture 2"/>
          <p:cNvPicPr>
            <a:picLocks noChangeAspect="1" noChangeArrowheads="1"/>
          </p:cNvPicPr>
          <p:nvPr/>
        </p:nvPicPr>
        <p:blipFill>
          <a:blip r:embed="rId3"/>
          <a:stretch>
            <a:fillRect/>
          </a:stretch>
        </p:blipFill>
        <p:spPr bwMode="auto">
          <a:xfrm>
            <a:off x="518885" y="2737721"/>
            <a:ext cx="3733800" cy="3614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stretch>
            <a:fillRect/>
          </a:stretch>
        </p:blipFill>
        <p:spPr bwMode="auto">
          <a:xfrm>
            <a:off x="4812393" y="2685767"/>
            <a:ext cx="3771900" cy="3669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480456" y="1576614"/>
            <a:ext cx="6531430" cy="923330"/>
          </a:xfrm>
          <a:prstGeom prst="rect">
            <a:avLst/>
          </a:prstGeom>
        </p:spPr>
        <p:txBody>
          <a:bodyPr wrap="square">
            <a:spAutoFit/>
          </a:bodyPr>
          <a:lstStyle/>
          <a:p>
            <a:pPr eaLnBrk="0" fontAlgn="base" hangingPunct="0">
              <a:lnSpc>
                <a:spcPct val="90000"/>
              </a:lnSpc>
              <a:spcBef>
                <a:spcPct val="0"/>
              </a:spcBef>
              <a:spcAft>
                <a:spcPct val="0"/>
              </a:spcAft>
            </a:pPr>
            <a:r>
              <a:rPr lang="es-ES" sz="2000" dirty="0">
                <a:solidFill>
                  <a:srgbClr val="000000"/>
                </a:solidFill>
              </a:rPr>
              <a:t>El primer paso en el proceso de routing de estado de enlace es que cada router descubra sus propios enlaces y sus propias redes conectadas directamente. </a:t>
            </a:r>
            <a:endParaRPr lang="es-ES" sz="2000" dirty="0">
              <a:solidFill>
                <a:srgbClr val="000000"/>
              </a:solidFill>
            </a:endParaRPr>
          </a:p>
        </p:txBody>
      </p:sp>
    </p:spTree>
    <p:extLst>
      <p:ext uri="{BB962C8B-B14F-4D97-AF65-F5344CB8AC3E}">
        <p14:creationId xmlns:p14="http://schemas.microsoft.com/office/powerpoint/2010/main" val="69097721"/>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800" dirty="0" smtClean="0"/>
              <a:t>Chapter 5: Adjust and Troubleshoot Single-Area OSPF </a:t>
            </a:r>
            <a:br>
              <a:rPr lang="en-US" sz="2800" dirty="0" smtClean="0"/>
            </a:br>
            <a:endParaRPr lang="en-U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eaLnBrk="1" hangingPunct="1"/>
            <a:r>
              <a:rPr lang="en-US" sz="2400" dirty="0" smtClean="0"/>
              <a:t>Scaling Networks</a:t>
            </a:r>
          </a:p>
        </p:txBody>
      </p:sp>
    </p:spTree>
    <p:extLst>
      <p:ext uri="{BB962C8B-B14F-4D97-AF65-F5344CB8AC3E}">
        <p14:creationId xmlns:p14="http://schemas.microsoft.com/office/powerpoint/2010/main" val="2764010025"/>
      </p:ext>
    </p:extLst>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2625" y="449468"/>
            <a:ext cx="8145462" cy="838200"/>
          </a:xfrm>
        </p:spPr>
        <p:txBody>
          <a:bodyPr/>
          <a:lstStyle/>
          <a:p>
            <a:pPr eaLnBrk="1" hangingPunct="1"/>
            <a:r>
              <a:rPr lang="en-US" dirty="0" smtClean="0">
                <a:ea typeface="ＭＳ Ｐゴシック" pitchFamily="34" charset="-128"/>
              </a:rPr>
              <a:t>Chapter 5</a:t>
            </a:r>
          </a:p>
        </p:txBody>
      </p:sp>
      <p:sp>
        <p:nvSpPr>
          <p:cNvPr id="6147" name="Rectangle 3"/>
          <p:cNvSpPr>
            <a:spLocks noGrp="1" noChangeArrowheads="1"/>
          </p:cNvSpPr>
          <p:nvPr>
            <p:ph idx="1"/>
          </p:nvPr>
        </p:nvSpPr>
        <p:spPr>
          <a:xfrm>
            <a:off x="496991" y="1601788"/>
            <a:ext cx="8131175" cy="4437062"/>
          </a:xfrm>
        </p:spPr>
        <p:txBody>
          <a:bodyPr/>
          <a:lstStyle/>
          <a:p>
            <a:pPr marL="0" indent="0" eaLnBrk="1" hangingPunct="1">
              <a:buNone/>
            </a:pPr>
            <a:r>
              <a:rPr lang="en-US" sz="2000" dirty="0">
                <a:cs typeface="Arial" charset="0"/>
              </a:rPr>
              <a:t>5</a:t>
            </a:r>
            <a:r>
              <a:rPr lang="en-US" sz="2000" dirty="0" smtClean="0">
                <a:cs typeface="Arial" charset="0"/>
              </a:rPr>
              <a:t>.0  Introduction</a:t>
            </a:r>
          </a:p>
          <a:p>
            <a:pPr marL="0" indent="0" eaLnBrk="1" hangingPunct="1">
              <a:buNone/>
            </a:pPr>
            <a:r>
              <a:rPr lang="en-US" sz="2000" dirty="0">
                <a:cs typeface="Arial" charset="0"/>
              </a:rPr>
              <a:t>5</a:t>
            </a:r>
            <a:r>
              <a:rPr lang="en-US" sz="2000" dirty="0" smtClean="0">
                <a:cs typeface="Arial" charset="0"/>
              </a:rPr>
              <a:t>.1  Advanced Single-Area OSPF Implementations</a:t>
            </a:r>
          </a:p>
          <a:p>
            <a:pPr marL="0" indent="0" eaLnBrk="1" hangingPunct="1">
              <a:buNone/>
            </a:pPr>
            <a:r>
              <a:rPr lang="en-US" sz="2000" dirty="0">
                <a:cs typeface="Arial" charset="0"/>
              </a:rPr>
              <a:t>5</a:t>
            </a:r>
            <a:r>
              <a:rPr lang="en-US" sz="2000" dirty="0" smtClean="0">
                <a:cs typeface="Arial" charset="0"/>
              </a:rPr>
              <a:t>.2 Troubleshooting Single-Area OSPF Implementations</a:t>
            </a:r>
          </a:p>
          <a:p>
            <a:pPr marL="0" indent="0" eaLnBrk="1" hangingPunct="1">
              <a:buNone/>
            </a:pPr>
            <a:r>
              <a:rPr lang="en-US" sz="2000" dirty="0">
                <a:cs typeface="Arial" charset="0"/>
              </a:rPr>
              <a:t>5</a:t>
            </a:r>
            <a:r>
              <a:rPr lang="en-US" sz="2000" dirty="0" smtClean="0">
                <a:cs typeface="Arial" charset="0"/>
              </a:rPr>
              <a:t>.3  Summary</a:t>
            </a:r>
          </a:p>
          <a:p>
            <a:pPr marL="0" indent="0" eaLnBrk="1" hangingPunct="1">
              <a:buFont typeface="Wingdings" pitchFamily="2" charset="2"/>
              <a:buNone/>
            </a:pPr>
            <a:endParaRPr lang="en-US" dirty="0" smtClean="0">
              <a:cs typeface="Arial" charset="0"/>
            </a:endParaRPr>
          </a:p>
        </p:txBody>
      </p:sp>
    </p:spTree>
    <p:extLst>
      <p:ext uri="{BB962C8B-B14F-4D97-AF65-F5344CB8AC3E}">
        <p14:creationId xmlns:p14="http://schemas.microsoft.com/office/powerpoint/2010/main" val="6815380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55638" y="508228"/>
            <a:ext cx="8145462" cy="838200"/>
          </a:xfrm>
        </p:spPr>
        <p:txBody>
          <a:bodyPr/>
          <a:lstStyle/>
          <a:p>
            <a:r>
              <a:rPr lang="en-US" dirty="0" smtClean="0"/>
              <a:t>Chapter 5: Objectives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17" y="1619251"/>
            <a:ext cx="8429199" cy="3809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21627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5.1 Advanced Single-Area OSPF Configurations</a:t>
            </a:r>
            <a:endParaRPr lang="en-US" sz="2400" dirty="0" smtClean="0">
              <a:solidFill>
                <a:schemeClr val="folHlink"/>
              </a:solidFill>
            </a:endParaRPr>
          </a:p>
        </p:txBody>
      </p:sp>
    </p:spTree>
    <p:extLst>
      <p:ext uri="{BB962C8B-B14F-4D97-AF65-F5344CB8AC3E}">
        <p14:creationId xmlns:p14="http://schemas.microsoft.com/office/powerpoint/2010/main" val="664393374"/>
      </p:ext>
    </p:extLst>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3820"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Routing versus Switching</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1616" y="1638300"/>
            <a:ext cx="8032952" cy="4943475"/>
          </a:xfrm>
        </p:spPr>
        <p:txBody>
          <a:bodyPr/>
          <a:lstStyle/>
          <a:p>
            <a:r>
              <a:rPr lang="en-US" sz="2000" dirty="0"/>
              <a:t>S</a:t>
            </a:r>
            <a:r>
              <a:rPr lang="en-US" sz="2000" dirty="0" smtClean="0"/>
              <a:t>witches</a:t>
            </a:r>
            <a:r>
              <a:rPr lang="en-US" sz="2000" dirty="0"/>
              <a:t>, link aggregation, LAN redundancy and wireless LANs are all technologies that provide or enhance user access to network resources.</a:t>
            </a:r>
          </a:p>
          <a:p>
            <a:r>
              <a:rPr lang="en-US" sz="2000" dirty="0"/>
              <a:t>Scalable networks also require optimal reachability between sites. Remote network reachability is provided by routers and Layer 3 switches which operate in the distribution and core </a:t>
            </a:r>
            <a:r>
              <a:rPr lang="en-US" sz="2000" dirty="0" smtClean="0"/>
              <a:t>layers.</a:t>
            </a:r>
            <a:endParaRPr lang="en-US" sz="2000" dirty="0"/>
          </a:p>
          <a:p>
            <a:pPr marL="381000" indent="-381000" eaLnBrk="1" hangingPunct="1">
              <a:lnSpc>
                <a:spcPct val="75000"/>
              </a:lnSpc>
              <a:defRPr/>
            </a:pPr>
            <a:endParaRPr lang="en-US" sz="2000" dirty="0" smtClean="0">
              <a:solidFill>
                <a:schemeClr val="tx1"/>
              </a:solidFill>
              <a:latin typeface="+mn-lt"/>
              <a:ea typeface="+mn-ea"/>
              <a:cs typeface="+mn-cs"/>
            </a:endParaRPr>
          </a:p>
          <a:p>
            <a:pPr marL="381000" indent="-381000" eaLnBrk="1" hangingPunct="1">
              <a:lnSpc>
                <a:spcPct val="75000"/>
              </a:lnSpc>
              <a:defRPr/>
            </a:pPr>
            <a:endParaRPr lang="en-US" altLang="ja-JP" sz="2000" dirty="0" smtClean="0">
              <a:ea typeface="ＭＳ Ｐゴシック" pitchFamily="34" charset="-128"/>
            </a:endParaRPr>
          </a:p>
        </p:txBody>
      </p:sp>
    </p:spTree>
    <p:extLst>
      <p:ext uri="{BB962C8B-B14F-4D97-AF65-F5344CB8AC3E}">
        <p14:creationId xmlns:p14="http://schemas.microsoft.com/office/powerpoint/2010/main" val="3559067749"/>
      </p:ext>
    </p:extLst>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94827" y="464933"/>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Static Routing</a:t>
            </a:r>
            <a:endParaRPr lang="en-US" dirty="0">
              <a:solidFill>
                <a:schemeClr val="accent5">
                  <a:lumMod val="75000"/>
                </a:schemeClr>
              </a:solidFill>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944" y="1492417"/>
            <a:ext cx="6634106" cy="494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6484998"/>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5152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Dynamic Routing Protocols</a:t>
            </a:r>
            <a:endParaRPr lang="en-US" dirty="0">
              <a:solidFill>
                <a:schemeClr val="accent5">
                  <a:lumMod val="75000"/>
                </a:schemeClr>
              </a:solidFill>
              <a:cs typeface="Arial" pitchFamily="34"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858"/>
          <a:stretch/>
        </p:blipFill>
        <p:spPr bwMode="auto">
          <a:xfrm>
            <a:off x="1809747" y="1441924"/>
            <a:ext cx="5943603" cy="5218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1218399"/>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83316" y="407275"/>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Configuring Single-Area OSPF</a:t>
            </a:r>
            <a:endParaRPr lang="en-US" dirty="0">
              <a:solidFill>
                <a:schemeClr val="accent5">
                  <a:lumMod val="75000"/>
                </a:schemeClr>
              </a:solidFill>
              <a:cs typeface="Arial" pitchFamily="34" charset="0"/>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74" y="4192390"/>
            <a:ext cx="4200525" cy="2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675" y="1245475"/>
            <a:ext cx="3819525" cy="309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436" y="4192382"/>
            <a:ext cx="4169138"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214096"/>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35436"/>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OSPF</a:t>
            </a:r>
            <a:endParaRPr lang="en-US" dirty="0">
              <a:solidFill>
                <a:schemeClr val="accent5">
                  <a:lumMod val="75000"/>
                </a:schemeClr>
              </a:solidFill>
              <a:cs typeface="Arial"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439" y="1471613"/>
            <a:ext cx="5063522" cy="1345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271" y="2962275"/>
            <a:ext cx="4823691" cy="3494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8037034"/>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83317" y="464933"/>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 (cont.)</a:t>
            </a:r>
            <a:endParaRPr lang="en-US" dirty="0">
              <a:solidFill>
                <a:schemeClr val="accent5">
                  <a:lumMod val="75000"/>
                </a:schemeClr>
              </a:solidFill>
              <a:cs typeface="Arial"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334" y="1585912"/>
            <a:ext cx="5752282" cy="472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33210"/>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5724" y="493485"/>
            <a:ext cx="8456613" cy="885372"/>
          </a:xfrm>
        </p:spPr>
        <p:txBody>
          <a:bodyPr/>
          <a:lstStyle/>
          <a:p>
            <a:pPr algn="l" defTabSz="814365">
              <a:spcBef>
                <a:spcPct val="0"/>
              </a:spcBef>
              <a:spcAft>
                <a:spcPct val="0"/>
              </a:spcAft>
              <a:buNone/>
              <a:tabLst>
                <a:tab pos="4803775" algn="l"/>
              </a:tabLst>
            </a:pPr>
            <a:r>
              <a:rPr lang="es-ES" sz="1800" b="1" i="0" smtClean="0">
                <a:solidFill>
                  <a:srgbClr val="708CA1"/>
                </a:solidFill>
                <a:latin typeface="Arial"/>
              </a:rPr>
              <a:t>Actualizaciones de estado de enlace</a:t>
            </a:r>
            <a:br>
              <a:rPr lang="es-ES" sz="1800" b="1" i="0" smtClean="0">
                <a:solidFill>
                  <a:srgbClr val="708CA1"/>
                </a:solidFill>
                <a:latin typeface="Arial"/>
              </a:rPr>
            </a:br>
            <a:r>
              <a:rPr lang="es-ES" sz="2800" b="1" i="0" smtClean="0">
                <a:solidFill>
                  <a:srgbClr val="708CA1"/>
                </a:solidFill>
                <a:latin typeface="Arial"/>
              </a:rPr>
              <a:t>Saludo</a:t>
            </a:r>
            <a:endParaRPr lang="es-ES" sz="2800"/>
          </a:p>
        </p:txBody>
      </p:sp>
      <p:pic>
        <p:nvPicPr>
          <p:cNvPr id="33794" name="Picture 2"/>
          <p:cNvPicPr>
            <a:picLocks noChangeAspect="1" noChangeArrowheads="1"/>
          </p:cNvPicPr>
          <p:nvPr/>
        </p:nvPicPr>
        <p:blipFill>
          <a:blip r:embed="rId3"/>
          <a:stretch>
            <a:fillRect/>
          </a:stretch>
        </p:blipFill>
        <p:spPr bwMode="auto">
          <a:xfrm>
            <a:off x="522765" y="2859995"/>
            <a:ext cx="4150583"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stretch>
            <a:fillRect/>
          </a:stretch>
        </p:blipFill>
        <p:spPr bwMode="auto">
          <a:xfrm>
            <a:off x="4886919" y="2933700"/>
            <a:ext cx="4257081" cy="3336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03086" y="1567541"/>
            <a:ext cx="6850744" cy="1200329"/>
          </a:xfrm>
          <a:prstGeom prst="rect">
            <a:avLst/>
          </a:prstGeom>
          <a:noFill/>
        </p:spPr>
        <p:txBody>
          <a:bodyPr wrap="square" rtlCol="0">
            <a:spAutoFit/>
          </a:bodyPr>
          <a:lstStyle/>
          <a:p>
            <a:pPr eaLnBrk="0" fontAlgn="base" hangingPunct="0">
              <a:lnSpc>
                <a:spcPct val="90000"/>
              </a:lnSpc>
              <a:spcBef>
                <a:spcPct val="0"/>
              </a:spcBef>
              <a:spcAft>
                <a:spcPct val="0"/>
              </a:spcAft>
            </a:pPr>
            <a:r>
              <a:rPr lang="es-ES" sz="2000" dirty="0">
                <a:solidFill>
                  <a:srgbClr val="000000"/>
                </a:solidFill>
              </a:rPr>
              <a:t>El segundo paso en el proceso de </a:t>
            </a:r>
            <a:r>
              <a:rPr lang="es-ES" sz="2000" dirty="0" err="1">
                <a:solidFill>
                  <a:srgbClr val="000000"/>
                </a:solidFill>
              </a:rPr>
              <a:t>routing</a:t>
            </a:r>
            <a:r>
              <a:rPr lang="es-ES" sz="2000" dirty="0">
                <a:solidFill>
                  <a:srgbClr val="000000"/>
                </a:solidFill>
              </a:rPr>
              <a:t> de estado de enlace es que cada </a:t>
            </a:r>
            <a:r>
              <a:rPr lang="es-ES" sz="2000" dirty="0" err="1">
                <a:solidFill>
                  <a:srgbClr val="000000"/>
                </a:solidFill>
              </a:rPr>
              <a:t>router</a:t>
            </a:r>
            <a:r>
              <a:rPr lang="es-ES" sz="2000" dirty="0">
                <a:solidFill>
                  <a:srgbClr val="000000"/>
                </a:solidFill>
              </a:rPr>
              <a:t> asume la responsabilidad de encontrarse con sus vecinos en redes conectadas directamente.</a:t>
            </a:r>
            <a:endParaRPr lang="es-ES" sz="2000" dirty="0">
              <a:solidFill>
                <a:srgbClr val="000000"/>
              </a:solidFill>
            </a:endParaRPr>
          </a:p>
        </p:txBody>
      </p:sp>
    </p:spTree>
    <p:extLst>
      <p:ext uri="{BB962C8B-B14F-4D97-AF65-F5344CB8AC3E}">
        <p14:creationId xmlns:p14="http://schemas.microsoft.com/office/powerpoint/2010/main" val="3537342661"/>
      </p:ext>
    </p:extLst>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 (cont.)</a:t>
            </a:r>
            <a:endParaRPr lang="en-US" dirty="0">
              <a:solidFill>
                <a:schemeClr val="accent5">
                  <a:lumMod val="75000"/>
                </a:schemeClr>
              </a:solidFill>
              <a:cs typeface="Arial" pitchFamily="34"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460" y="1283970"/>
            <a:ext cx="4643282" cy="4092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790" y="5376863"/>
            <a:ext cx="44291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581919"/>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4" y="4014960"/>
            <a:ext cx="4514850"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9481"/>
          <a:stretch/>
        </p:blipFill>
        <p:spPr bwMode="auto">
          <a:xfrm>
            <a:off x="2490789" y="1085850"/>
            <a:ext cx="394811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2" name="Rectangle 2"/>
          <p:cNvSpPr>
            <a:spLocks noGrp="1" noChangeArrowheads="1"/>
          </p:cNvSpPr>
          <p:nvPr>
            <p:ph type="title"/>
          </p:nvPr>
        </p:nvSpPr>
        <p:spPr>
          <a:xfrm>
            <a:off x="347664" y="361697"/>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Configuring Single-Area OSPFv3</a:t>
            </a:r>
            <a:endParaRPr lang="en-US" dirty="0">
              <a:solidFill>
                <a:schemeClr val="accent5">
                  <a:lumMod val="75000"/>
                </a:schemeClr>
              </a:solidFill>
              <a:cs typeface="Arial" pitchFamily="34" charset="0"/>
            </a:endParaRPr>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665" y="4133850"/>
            <a:ext cx="4123888" cy="2400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348869"/>
      </p:ext>
    </p:extLst>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OSPFv3</a:t>
            </a:r>
            <a:endParaRPr lang="en-US" dirty="0">
              <a:solidFill>
                <a:schemeClr val="accent5">
                  <a:lumMod val="75000"/>
                </a:schemeClr>
              </a:solidFill>
              <a:cs typeface="Arial" pitchFamily="34"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618" y="1357313"/>
            <a:ext cx="5563108" cy="2255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373" y="3581399"/>
            <a:ext cx="5641690" cy="2748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4258050"/>
      </p:ext>
    </p:extLst>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Routing in the Distribution and Core Layers</a:t>
            </a:r>
            <a:r>
              <a:rPr lang="en-US" sz="2800" dirty="0" smtClean="0"/>
              <a:t/>
            </a:r>
            <a:br>
              <a:rPr lang="en-US" sz="2800" dirty="0" smtClean="0"/>
            </a:br>
            <a:r>
              <a:rPr lang="en-US" dirty="0" smtClean="0"/>
              <a:t>Verifying Single-Area </a:t>
            </a:r>
            <a:r>
              <a:rPr lang="en-US" dirty="0"/>
              <a:t>OSPFv3 (cont.)</a:t>
            </a:r>
            <a:endParaRPr lang="en-US" dirty="0">
              <a:solidFill>
                <a:schemeClr val="accent5">
                  <a:lumMod val="75000"/>
                </a:schemeClr>
              </a:solidFill>
              <a:cs typeface="Arial" pitchFamily="34"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465" y="1312606"/>
            <a:ext cx="4866785" cy="3492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546" y="4965906"/>
            <a:ext cx="4794180" cy="144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4761671"/>
      </p:ext>
    </p:extLst>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Network Types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5046" y="1481916"/>
            <a:ext cx="8088515" cy="5119533"/>
          </a:xfrm>
        </p:spPr>
        <p:txBody>
          <a:bodyPr/>
          <a:lstStyle/>
          <a:p>
            <a:pPr marL="381000" indent="-381000" eaLnBrk="1" hangingPunct="1">
              <a:lnSpc>
                <a:spcPct val="100000"/>
              </a:lnSpc>
              <a:defRPr/>
            </a:pPr>
            <a:r>
              <a:rPr lang="en-US" sz="2000" b="1" dirty="0" smtClean="0">
                <a:solidFill>
                  <a:schemeClr val="tx1"/>
                </a:solidFill>
              </a:rPr>
              <a:t>Point-to-point </a:t>
            </a:r>
            <a:r>
              <a:rPr lang="en-US" sz="2000" dirty="0"/>
              <a:t> –</a:t>
            </a:r>
            <a:r>
              <a:rPr lang="en-US" sz="2000" dirty="0" smtClean="0">
                <a:solidFill>
                  <a:schemeClr val="tx1"/>
                </a:solidFill>
              </a:rPr>
              <a:t> Two routers interconnected over a common link. </a:t>
            </a:r>
            <a:r>
              <a:rPr lang="en-US" sz="2000" dirty="0" smtClean="0"/>
              <a:t>O</a:t>
            </a:r>
            <a:r>
              <a:rPr lang="en-US" sz="2000" dirty="0" smtClean="0">
                <a:solidFill>
                  <a:schemeClr val="tx1"/>
                </a:solidFill>
              </a:rPr>
              <a:t>ften the configuration in WAN links.</a:t>
            </a:r>
            <a:endParaRPr lang="en-US" sz="2000" b="1" dirty="0" smtClean="0">
              <a:solidFill>
                <a:schemeClr val="tx1"/>
              </a:solidFill>
            </a:endParaRPr>
          </a:p>
          <a:p>
            <a:pPr marL="381000" indent="-381000" eaLnBrk="1" hangingPunct="1">
              <a:lnSpc>
                <a:spcPct val="100000"/>
              </a:lnSpc>
              <a:defRPr/>
            </a:pPr>
            <a:r>
              <a:rPr lang="en-US" sz="2000" b="1" dirty="0" smtClean="0">
                <a:solidFill>
                  <a:schemeClr val="tx1"/>
                </a:solidFill>
              </a:rPr>
              <a:t>Broadcast Multiaccess </a:t>
            </a:r>
            <a:r>
              <a:rPr lang="en-US" sz="2000" dirty="0"/>
              <a:t> –</a:t>
            </a:r>
            <a:r>
              <a:rPr lang="en-US" sz="2000" dirty="0" smtClean="0">
                <a:solidFill>
                  <a:schemeClr val="tx1"/>
                </a:solidFill>
              </a:rPr>
              <a:t> Multiple routers interconnected over an Ethernet network. </a:t>
            </a:r>
          </a:p>
          <a:p>
            <a:pPr marL="381000" indent="-381000" eaLnBrk="1" hangingPunct="1">
              <a:lnSpc>
                <a:spcPct val="100000"/>
              </a:lnSpc>
              <a:defRPr/>
            </a:pPr>
            <a:r>
              <a:rPr lang="en-US" sz="2000" b="1" dirty="0" smtClean="0">
                <a:solidFill>
                  <a:schemeClr val="tx1"/>
                </a:solidFill>
              </a:rPr>
              <a:t>Non-broadcast Multiaccess (NBMA) </a:t>
            </a:r>
            <a:r>
              <a:rPr lang="en-US" sz="2000" dirty="0"/>
              <a:t> –</a:t>
            </a:r>
            <a:r>
              <a:rPr lang="en-US" sz="2000" dirty="0" smtClean="0">
                <a:solidFill>
                  <a:schemeClr val="tx1"/>
                </a:solidFill>
              </a:rPr>
              <a:t> </a:t>
            </a:r>
            <a:r>
              <a:rPr lang="en-US" sz="2000" dirty="0"/>
              <a:t>Multiple routers interconnected in a network that does not allow broadcasts, such as Frame Relay.</a:t>
            </a:r>
          </a:p>
          <a:p>
            <a:pPr marL="381000" indent="-381000" eaLnBrk="1" hangingPunct="1">
              <a:lnSpc>
                <a:spcPct val="100000"/>
              </a:lnSpc>
              <a:defRPr/>
            </a:pPr>
            <a:r>
              <a:rPr lang="en-US" sz="2000" b="1" dirty="0" smtClean="0">
                <a:solidFill>
                  <a:schemeClr val="tx1"/>
                </a:solidFill>
              </a:rPr>
              <a:t>Point-to-multipoint </a:t>
            </a:r>
            <a:r>
              <a:rPr lang="en-US" sz="2000" dirty="0"/>
              <a:t> –</a:t>
            </a:r>
            <a:r>
              <a:rPr lang="en-US" sz="2000" dirty="0" smtClean="0">
                <a:solidFill>
                  <a:schemeClr val="tx1"/>
                </a:solidFill>
              </a:rPr>
              <a:t> Multiple routers interconnected in a hub-and-spoke topology over an NBMA network.</a:t>
            </a:r>
          </a:p>
          <a:p>
            <a:pPr marL="381000" indent="-381000" eaLnBrk="1" hangingPunct="1">
              <a:lnSpc>
                <a:spcPct val="100000"/>
              </a:lnSpc>
              <a:defRPr/>
            </a:pPr>
            <a:r>
              <a:rPr lang="en-US" sz="2000" b="1" dirty="0" smtClean="0">
                <a:solidFill>
                  <a:schemeClr val="tx1"/>
                </a:solidFill>
              </a:rPr>
              <a:t>Virtual links </a:t>
            </a:r>
            <a:r>
              <a:rPr lang="en-US" sz="2000" dirty="0"/>
              <a:t> –</a:t>
            </a:r>
            <a:r>
              <a:rPr lang="en-US" sz="2000" dirty="0" smtClean="0">
                <a:solidFill>
                  <a:schemeClr val="tx1"/>
                </a:solidFill>
              </a:rPr>
              <a:t> Special OSPF network used to interconnect distant OSPF areas to the backbone area.</a:t>
            </a:r>
          </a:p>
          <a:p>
            <a:pPr marL="381000" indent="-381000" eaLnBrk="1" hangingPunct="1">
              <a:lnSpc>
                <a:spcPct val="75000"/>
              </a:lnSpc>
              <a:defRPr/>
            </a:pPr>
            <a:endParaRPr lang="en-US" sz="2000" dirty="0" smtClean="0">
              <a:solidFill>
                <a:schemeClr val="tx1"/>
              </a:solidFill>
            </a:endParaRPr>
          </a:p>
          <a:p>
            <a:pPr marL="381000" indent="-381000" eaLnBrk="1" hangingPunct="1">
              <a:lnSpc>
                <a:spcPct val="75000"/>
              </a:lnSpc>
              <a:defRPr/>
            </a:pPr>
            <a:endParaRPr lang="en-US" altLang="ja-JP" sz="2000" dirty="0" smtClean="0">
              <a:ea typeface="ＭＳ Ｐゴシック" pitchFamily="34" charset="-128"/>
            </a:endParaRPr>
          </a:p>
        </p:txBody>
      </p:sp>
    </p:spTree>
    <p:extLst>
      <p:ext uri="{BB962C8B-B14F-4D97-AF65-F5344CB8AC3E}">
        <p14:creationId xmlns:p14="http://schemas.microsoft.com/office/powerpoint/2010/main" val="1004365793"/>
      </p:ext>
    </p:extLst>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Challenges in Multiaccess Networks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80296" y="1331685"/>
            <a:ext cx="7733619" cy="2362200"/>
          </a:xfrm>
        </p:spPr>
        <p:txBody>
          <a:bodyPr/>
          <a:lstStyle/>
          <a:p>
            <a:pPr marL="381000" indent="-381000" eaLnBrk="1" hangingPunct="1">
              <a:lnSpc>
                <a:spcPct val="100000"/>
              </a:lnSpc>
              <a:buNone/>
              <a:defRPr/>
            </a:pPr>
            <a:r>
              <a:rPr lang="en-US" sz="2000" dirty="0" smtClean="0">
                <a:solidFill>
                  <a:schemeClr val="tx1"/>
                </a:solidFill>
              </a:rPr>
              <a:t>Multiaccess networks can create two challenges for OSPF:</a:t>
            </a:r>
          </a:p>
          <a:p>
            <a:pPr marL="381000" indent="-381000" eaLnBrk="1" hangingPunct="1">
              <a:lnSpc>
                <a:spcPct val="100000"/>
              </a:lnSpc>
              <a:defRPr/>
            </a:pPr>
            <a:r>
              <a:rPr lang="en-US" sz="2000" b="1" dirty="0" smtClean="0">
                <a:solidFill>
                  <a:schemeClr val="tx1"/>
                </a:solidFill>
              </a:rPr>
              <a:t>Creation of multiple adjacencies </a:t>
            </a:r>
            <a:r>
              <a:rPr lang="en-US" sz="2000" dirty="0" smtClean="0">
                <a:solidFill>
                  <a:schemeClr val="tx1"/>
                </a:solidFill>
              </a:rPr>
              <a:t>– creating adjacencies with multiple routers would lead to an excessive number of LSAs being exchanged.</a:t>
            </a:r>
          </a:p>
          <a:p>
            <a:pPr marL="381000" indent="-381000" eaLnBrk="1" hangingPunct="1">
              <a:lnSpc>
                <a:spcPct val="100000"/>
              </a:lnSpc>
              <a:spcBef>
                <a:spcPts val="1200"/>
              </a:spcBef>
              <a:defRPr/>
            </a:pPr>
            <a:r>
              <a:rPr lang="en-US" sz="2000" b="1" dirty="0" smtClean="0">
                <a:solidFill>
                  <a:schemeClr val="tx1"/>
                </a:solidFill>
              </a:rPr>
              <a:t>Extensive flooding of LSAs </a:t>
            </a:r>
            <a:r>
              <a:rPr lang="en-US" sz="2000" dirty="0" smtClean="0">
                <a:solidFill>
                  <a:schemeClr val="tx1"/>
                </a:solidFill>
              </a:rPr>
              <a:t>– Link-state routers flood the network when OSPF is initialized or when there is a change. </a:t>
            </a:r>
            <a:endParaRPr lang="en-US" altLang="ja-JP" sz="2000" dirty="0" smtClean="0">
              <a:ea typeface="ＭＳ Ｐゴシック" pitchFamily="34" charset="-128"/>
            </a:endParaRPr>
          </a:p>
        </p:txBody>
      </p:sp>
      <p:pic>
        <p:nvPicPr>
          <p:cNvPr id="91139" name="Picture 3"/>
          <p:cNvPicPr>
            <a:picLocks noChangeAspect="1" noChangeArrowheads="1"/>
          </p:cNvPicPr>
          <p:nvPr/>
        </p:nvPicPr>
        <p:blipFill>
          <a:blip r:embed="rId3" cstate="print"/>
          <a:srcRect l="51785" t="31448" r="19769" b="25298"/>
          <a:stretch>
            <a:fillRect/>
          </a:stretch>
        </p:blipFill>
        <p:spPr bwMode="auto">
          <a:xfrm>
            <a:off x="4853215" y="3693885"/>
            <a:ext cx="3701143" cy="3164115"/>
          </a:xfrm>
          <a:prstGeom prst="rect">
            <a:avLst/>
          </a:prstGeom>
          <a:noFill/>
          <a:ln w="9525" cap="flat" cmpd="sng" algn="ctr">
            <a:noFill/>
            <a:prstDash val="solid"/>
            <a:miter lim="800000"/>
            <a:headEnd/>
            <a:tailEnd/>
          </a:ln>
        </p:spPr>
      </p:pic>
      <p:sp>
        <p:nvSpPr>
          <p:cNvPr id="7" name="Rectangle 6"/>
          <p:cNvSpPr txBox="1">
            <a:spLocks noChangeArrowheads="1"/>
          </p:cNvSpPr>
          <p:nvPr/>
        </p:nvSpPr>
        <p:spPr bwMode="auto">
          <a:xfrm>
            <a:off x="821644" y="3998686"/>
            <a:ext cx="3792991" cy="2221592"/>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381000" indent="-381000" fontAlgn="base">
              <a:lnSpc>
                <a:spcPct val="75000"/>
              </a:lnSpc>
              <a:spcBef>
                <a:spcPct val="0"/>
              </a:spcBef>
              <a:spcAft>
                <a:spcPct val="0"/>
              </a:spcAft>
              <a:buFont typeface="Arial" panose="020B0604020202020204" pitchFamily="34" charset="0"/>
              <a:buChar char="•"/>
              <a:defRPr/>
            </a:pPr>
            <a:r>
              <a:rPr lang="en-US" sz="2000" dirty="0">
                <a:solidFill>
                  <a:srgbClr val="000000"/>
                </a:solidFill>
              </a:rPr>
              <a:t>Formula used to calculate the number of required </a:t>
            </a:r>
            <a:r>
              <a:rPr lang="en-US" sz="2000" dirty="0">
                <a:solidFill>
                  <a:srgbClr val="000000"/>
                </a:solidFill>
              </a:rPr>
              <a:t>adjacencies </a:t>
            </a:r>
            <a:r>
              <a:rPr lang="en-US" altLang="ja-JP" sz="2000" dirty="0">
                <a:solidFill>
                  <a:srgbClr val="000000"/>
                </a:solidFill>
              </a:rPr>
              <a:t>n(n-1)/2	</a:t>
            </a:r>
          </a:p>
          <a:p>
            <a:pPr marL="342900" indent="-342900" fontAlgn="base">
              <a:lnSpc>
                <a:spcPct val="75000"/>
              </a:lnSpc>
              <a:spcBef>
                <a:spcPct val="0"/>
              </a:spcBef>
              <a:spcAft>
                <a:spcPct val="0"/>
              </a:spcAft>
              <a:buFont typeface="Arial" panose="020B0604020202020204" pitchFamily="34" charset="0"/>
              <a:buChar char="•"/>
              <a:defRPr/>
            </a:pPr>
            <a:r>
              <a:rPr lang="en-US" altLang="ja-JP" sz="2000" dirty="0">
                <a:solidFill>
                  <a:srgbClr val="000000"/>
                </a:solidFill>
              </a:rPr>
              <a:t>A </a:t>
            </a:r>
            <a:r>
              <a:rPr lang="en-US" altLang="ja-JP" sz="2000" dirty="0">
                <a:solidFill>
                  <a:srgbClr val="000000"/>
                </a:solidFill>
              </a:rPr>
              <a:t>topology of 4 </a:t>
            </a:r>
            <a:r>
              <a:rPr lang="en-US" altLang="ja-JP" sz="2000" dirty="0">
                <a:solidFill>
                  <a:srgbClr val="000000"/>
                </a:solidFill>
              </a:rPr>
              <a:t>routers would </a:t>
            </a:r>
            <a:r>
              <a:rPr lang="en-US" altLang="ja-JP" sz="2000" dirty="0">
                <a:solidFill>
                  <a:srgbClr val="000000"/>
                </a:solidFill>
              </a:rPr>
              <a:t>result in 4(4-1)/2 </a:t>
            </a:r>
            <a:r>
              <a:rPr lang="en-US" altLang="ja-JP" sz="2000" dirty="0">
                <a:solidFill>
                  <a:srgbClr val="000000"/>
                </a:solidFill>
              </a:rPr>
              <a:t>= 6</a:t>
            </a:r>
            <a:endParaRPr lang="en-US" altLang="ja-JP" sz="2000" dirty="0">
              <a:solidFill>
                <a:srgbClr val="000000"/>
              </a:solidFill>
            </a:endParaRPr>
          </a:p>
        </p:txBody>
      </p:sp>
    </p:spTree>
    <p:extLst>
      <p:ext uri="{BB962C8B-B14F-4D97-AF65-F5344CB8AC3E}">
        <p14:creationId xmlns:p14="http://schemas.microsoft.com/office/powerpoint/2010/main" val="3026821965"/>
      </p:ext>
    </p:extLst>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Designated Router</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495045" y="1450016"/>
            <a:ext cx="8162257" cy="5153025"/>
          </a:xfrm>
        </p:spPr>
        <p:txBody>
          <a:bodyPr/>
          <a:lstStyle/>
          <a:p>
            <a:pPr marL="381000" indent="-381000" eaLnBrk="1" hangingPunct="1">
              <a:lnSpc>
                <a:spcPct val="100000"/>
              </a:lnSpc>
              <a:defRPr/>
            </a:pPr>
            <a:r>
              <a:rPr lang="en-US" sz="2000" dirty="0"/>
              <a:t>The designated router (DR) is the solution to managing adjacencies and flooding of LSAs on a multiaccess network.</a:t>
            </a:r>
          </a:p>
          <a:p>
            <a:pPr marL="381000" indent="-381000" eaLnBrk="1" hangingPunct="1">
              <a:lnSpc>
                <a:spcPct val="100000"/>
              </a:lnSpc>
              <a:defRPr/>
            </a:pPr>
            <a:r>
              <a:rPr lang="en-US" sz="2000" dirty="0"/>
              <a:t>The backup designated router (BDR) is elected in case the DR fails.</a:t>
            </a:r>
          </a:p>
          <a:p>
            <a:pPr marL="381000" indent="-381000" eaLnBrk="1" hangingPunct="1">
              <a:lnSpc>
                <a:spcPct val="100000"/>
              </a:lnSpc>
              <a:defRPr/>
            </a:pPr>
            <a:r>
              <a:rPr lang="en-US" sz="2000" dirty="0" smtClean="0">
                <a:solidFill>
                  <a:schemeClr val="tx1"/>
                </a:solidFill>
              </a:rPr>
              <a:t>All other non-DR and non-BDR routers become DROTHERs. DROTHERs only form adjacencies with the DR and BDR.</a:t>
            </a:r>
          </a:p>
          <a:p>
            <a:pPr marL="381000" indent="-381000" eaLnBrk="1" hangingPunct="1">
              <a:lnSpc>
                <a:spcPct val="100000"/>
              </a:lnSpc>
              <a:defRPr/>
            </a:pPr>
            <a:r>
              <a:rPr lang="en-US" sz="2000" dirty="0" smtClean="0">
                <a:solidFill>
                  <a:schemeClr val="tx1"/>
                </a:solidFill>
              </a:rPr>
              <a:t>DROTHERs only send their LSAs to the DR and BDR using the multicast address 224.0.0.6.</a:t>
            </a:r>
          </a:p>
          <a:p>
            <a:pPr marL="381000" indent="-381000" eaLnBrk="1" hangingPunct="1">
              <a:lnSpc>
                <a:spcPct val="100000"/>
              </a:lnSpc>
              <a:defRPr/>
            </a:pPr>
            <a:r>
              <a:rPr lang="en-US" sz="2000" dirty="0" smtClean="0">
                <a:solidFill>
                  <a:schemeClr val="tx1"/>
                </a:solidFill>
              </a:rPr>
              <a:t>DR uses the multicast address 224.0.0.5 to send LSAs to all other routers. DR only router flooding LSAs.</a:t>
            </a:r>
          </a:p>
          <a:p>
            <a:pPr marL="381000" indent="-381000" eaLnBrk="1" hangingPunct="1">
              <a:lnSpc>
                <a:spcPct val="100000"/>
              </a:lnSpc>
              <a:defRPr/>
            </a:pPr>
            <a:r>
              <a:rPr lang="en-US" altLang="ja-JP" sz="2000" dirty="0" smtClean="0"/>
              <a:t>DR/BDR Elections only necessary on multiaccess networks.</a:t>
            </a:r>
            <a:endParaRPr lang="en-US" altLang="ja-JP" sz="2000" dirty="0" smtClean="0">
              <a:ea typeface="ＭＳ Ｐゴシック" pitchFamily="34" charset="-128"/>
            </a:endParaRPr>
          </a:p>
        </p:txBody>
      </p:sp>
    </p:spTree>
    <p:extLst>
      <p:ext uri="{BB962C8B-B14F-4D97-AF65-F5344CB8AC3E}">
        <p14:creationId xmlns:p14="http://schemas.microsoft.com/office/powerpoint/2010/main" val="294793769"/>
      </p:ext>
    </p:extLst>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OSPF Designated </a:t>
            </a:r>
            <a:r>
              <a:rPr lang="en-US" dirty="0"/>
              <a:t>Router (cont.)</a:t>
            </a:r>
            <a:endParaRPr lang="en-US" dirty="0">
              <a:solidFill>
                <a:schemeClr val="accent5">
                  <a:lumMod val="75000"/>
                </a:schemeClr>
              </a:solidFill>
              <a:cs typeface="Arial"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291" y="1607572"/>
            <a:ext cx="5728107" cy="4675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021926"/>
      </p:ext>
    </p:extLst>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Verifying DR/BDR Roles</a:t>
            </a:r>
            <a:endParaRPr lang="en-US" dirty="0">
              <a:solidFill>
                <a:schemeClr val="accent5">
                  <a:lumMod val="75000"/>
                </a:schemeClr>
              </a:solidFill>
              <a:cs typeface="Arial" pitchFamily="34" charset="0"/>
            </a:endParaRPr>
          </a:p>
        </p:txBody>
      </p:sp>
      <p:pic>
        <p:nvPicPr>
          <p:cNvPr id="92162" name="Picture 2"/>
          <p:cNvPicPr>
            <a:picLocks noChangeAspect="1" noChangeArrowheads="1"/>
          </p:cNvPicPr>
          <p:nvPr/>
        </p:nvPicPr>
        <p:blipFill>
          <a:blip r:embed="rId3" cstate="print"/>
          <a:srcRect l="52430" t="40873" r="17786" b="15873"/>
          <a:stretch>
            <a:fillRect/>
          </a:stretch>
        </p:blipFill>
        <p:spPr bwMode="auto">
          <a:xfrm>
            <a:off x="1422398" y="1436913"/>
            <a:ext cx="6239613" cy="5094515"/>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481241192"/>
      </p:ext>
    </p:extLst>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09575" y="420688"/>
            <a:ext cx="8145463" cy="838200"/>
          </a:xfrm>
        </p:spPr>
        <p:txBody>
          <a:bodyPr/>
          <a:lstStyle/>
          <a:p>
            <a:pPr eaLnBrk="1" hangingPunct="1">
              <a:defRPr/>
            </a:pPr>
            <a:r>
              <a:rPr lang="en-US" sz="1800" dirty="0" smtClean="0"/>
              <a:t>OSPF in Multiaccess Networks</a:t>
            </a:r>
            <a:r>
              <a:rPr lang="en-US" sz="2800" dirty="0" smtClean="0"/>
              <a:t/>
            </a:r>
            <a:br>
              <a:rPr lang="en-US" sz="2800" dirty="0" smtClean="0"/>
            </a:br>
            <a:r>
              <a:rPr lang="en-US" dirty="0" smtClean="0"/>
              <a:t>Verifying DR/BDR Adjacencies</a:t>
            </a:r>
            <a:endParaRPr lang="en-US" dirty="0">
              <a:solidFill>
                <a:schemeClr val="accent5">
                  <a:lumMod val="75000"/>
                </a:schemeClr>
              </a:solidFill>
              <a:cs typeface="Arial" pitchFamily="34" charset="0"/>
            </a:endParaRPr>
          </a:p>
        </p:txBody>
      </p:sp>
      <p:sp>
        <p:nvSpPr>
          <p:cNvPr id="7171" name="Rectangle 6"/>
          <p:cNvSpPr>
            <a:spLocks noGrp="1" noChangeArrowheads="1"/>
          </p:cNvSpPr>
          <p:nvPr>
            <p:ph idx="1"/>
          </p:nvPr>
        </p:nvSpPr>
        <p:spPr>
          <a:xfrm>
            <a:off x="554038" y="1376032"/>
            <a:ext cx="7733619" cy="5153025"/>
          </a:xfrm>
        </p:spPr>
        <p:txBody>
          <a:bodyPr/>
          <a:lstStyle/>
          <a:p>
            <a:pPr marL="381000" indent="-381000" eaLnBrk="1" hangingPunct="1">
              <a:lnSpc>
                <a:spcPct val="75000"/>
              </a:lnSpc>
              <a:buNone/>
              <a:defRPr/>
            </a:pPr>
            <a:r>
              <a:rPr lang="en-US" sz="2000" dirty="0" smtClean="0"/>
              <a:t>S</a:t>
            </a:r>
            <a:r>
              <a:rPr lang="en-US" sz="2000" dirty="0" smtClean="0">
                <a:solidFill>
                  <a:schemeClr val="tx1"/>
                </a:solidFill>
              </a:rPr>
              <a:t>tate of neighbors in multiaccess networks can be:</a:t>
            </a:r>
          </a:p>
          <a:p>
            <a:pPr marL="381000" indent="-381000" eaLnBrk="1" hangingPunct="1">
              <a:lnSpc>
                <a:spcPct val="100000"/>
              </a:lnSpc>
              <a:defRPr/>
            </a:pPr>
            <a:r>
              <a:rPr lang="en-US" sz="2000" b="1" dirty="0" smtClean="0">
                <a:solidFill>
                  <a:schemeClr val="tx1"/>
                </a:solidFill>
              </a:rPr>
              <a:t>FULL/DROTHER</a:t>
            </a:r>
            <a:r>
              <a:rPr lang="en-US" sz="2000" dirty="0" smtClean="0">
                <a:solidFill>
                  <a:schemeClr val="tx1"/>
                </a:solidFill>
              </a:rPr>
              <a:t> </a:t>
            </a:r>
            <a:r>
              <a:rPr lang="en-US" sz="2000" dirty="0"/>
              <a:t> –</a:t>
            </a:r>
            <a:r>
              <a:rPr lang="en-US" sz="2000" dirty="0" smtClean="0">
                <a:solidFill>
                  <a:schemeClr val="tx1"/>
                </a:solidFill>
              </a:rPr>
              <a:t> This is a DR or BDR router that is fully adjacent with a non-DR or BDR router.</a:t>
            </a:r>
          </a:p>
          <a:p>
            <a:pPr marL="381000" indent="-381000" eaLnBrk="1" hangingPunct="1">
              <a:lnSpc>
                <a:spcPct val="100000"/>
              </a:lnSpc>
              <a:defRPr/>
            </a:pPr>
            <a:r>
              <a:rPr lang="en-US" sz="2000" b="1" dirty="0" smtClean="0">
                <a:solidFill>
                  <a:schemeClr val="tx1"/>
                </a:solidFill>
              </a:rPr>
              <a:t>FULL/DR</a:t>
            </a:r>
            <a:r>
              <a:rPr lang="en-US" sz="2000" dirty="0" smtClean="0">
                <a:solidFill>
                  <a:schemeClr val="tx1"/>
                </a:solidFill>
              </a:rPr>
              <a:t> </a:t>
            </a:r>
            <a:r>
              <a:rPr lang="en-US" sz="2000" dirty="0"/>
              <a:t> –</a:t>
            </a:r>
            <a:r>
              <a:rPr lang="en-US" sz="2000" dirty="0" smtClean="0">
                <a:solidFill>
                  <a:schemeClr val="tx1"/>
                </a:solidFill>
              </a:rPr>
              <a:t> The router is fully adjacent with the indicated DR neighbor.</a:t>
            </a:r>
          </a:p>
          <a:p>
            <a:pPr marL="381000" indent="-381000" eaLnBrk="1" hangingPunct="1">
              <a:lnSpc>
                <a:spcPct val="100000"/>
              </a:lnSpc>
              <a:defRPr/>
            </a:pPr>
            <a:r>
              <a:rPr lang="en-US" sz="2000" b="1" dirty="0" smtClean="0">
                <a:solidFill>
                  <a:schemeClr val="tx1"/>
                </a:solidFill>
              </a:rPr>
              <a:t>FULL/BDR</a:t>
            </a:r>
            <a:r>
              <a:rPr lang="en-US" sz="2000" dirty="0" smtClean="0">
                <a:solidFill>
                  <a:schemeClr val="tx1"/>
                </a:solidFill>
              </a:rPr>
              <a:t> </a:t>
            </a:r>
            <a:r>
              <a:rPr lang="en-US" sz="2000" dirty="0"/>
              <a:t> –</a:t>
            </a:r>
            <a:r>
              <a:rPr lang="en-US" sz="2000" dirty="0" smtClean="0">
                <a:solidFill>
                  <a:schemeClr val="tx1"/>
                </a:solidFill>
              </a:rPr>
              <a:t> The router is fully adjacent with the indicated BDR neighbor.</a:t>
            </a:r>
          </a:p>
          <a:p>
            <a:pPr marL="381000" indent="-381000" eaLnBrk="1" hangingPunct="1">
              <a:lnSpc>
                <a:spcPct val="100000"/>
              </a:lnSpc>
              <a:defRPr/>
            </a:pPr>
            <a:r>
              <a:rPr lang="en-US" sz="2000" b="1" dirty="0" smtClean="0">
                <a:solidFill>
                  <a:schemeClr val="tx1"/>
                </a:solidFill>
              </a:rPr>
              <a:t>2-WAY/DROTHER</a:t>
            </a:r>
            <a:r>
              <a:rPr lang="en-US" sz="2000" dirty="0" smtClean="0">
                <a:solidFill>
                  <a:schemeClr val="tx1"/>
                </a:solidFill>
              </a:rPr>
              <a:t> </a:t>
            </a:r>
            <a:r>
              <a:rPr lang="en-US" sz="2000" dirty="0"/>
              <a:t> –</a:t>
            </a:r>
            <a:r>
              <a:rPr lang="en-US" sz="2000" dirty="0" smtClean="0">
                <a:solidFill>
                  <a:schemeClr val="tx1"/>
                </a:solidFill>
              </a:rPr>
              <a:t> The non-DR or BDR router has a neighbor adjacency with another non-DR or BDR router.</a:t>
            </a:r>
            <a:endParaRPr lang="en-US" altLang="ja-JP" sz="2000" dirty="0" smtClean="0">
              <a:ea typeface="ＭＳ Ｐゴシック" pitchFamily="34" charset="-128"/>
            </a:endParaRPr>
          </a:p>
        </p:txBody>
      </p:sp>
      <p:pic>
        <p:nvPicPr>
          <p:cNvPr id="93186" name="Picture 2"/>
          <p:cNvPicPr>
            <a:picLocks noChangeAspect="1" noChangeArrowheads="1"/>
          </p:cNvPicPr>
          <p:nvPr/>
        </p:nvPicPr>
        <p:blipFill>
          <a:blip r:embed="rId3" cstate="print"/>
          <a:srcRect l="51314" t="55258" r="18009" b="27480"/>
          <a:stretch>
            <a:fillRect/>
          </a:stretch>
        </p:blipFill>
        <p:spPr bwMode="auto">
          <a:xfrm>
            <a:off x="1910441" y="4790853"/>
            <a:ext cx="5138391" cy="1625600"/>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4050056092"/>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4426</Words>
  <Application>Microsoft Office PowerPoint</Application>
  <PresentationFormat>Presentación en pantalla (4:3)</PresentationFormat>
  <Paragraphs>939</Paragraphs>
  <Slides>169</Slides>
  <Notes>165</Notes>
  <HiddenSlides>0</HiddenSlides>
  <MMClips>0</MMClips>
  <ScaleCrop>false</ScaleCrop>
  <HeadingPairs>
    <vt:vector size="4" baseType="variant">
      <vt:variant>
        <vt:lpstr>Tema</vt:lpstr>
      </vt:variant>
      <vt:variant>
        <vt:i4>3</vt:i4>
      </vt:variant>
      <vt:variant>
        <vt:lpstr>Títulos de diapositiva</vt:lpstr>
      </vt:variant>
      <vt:variant>
        <vt:i4>169</vt:i4>
      </vt:variant>
    </vt:vector>
  </HeadingPairs>
  <TitlesOfParts>
    <vt:vector size="172" baseType="lpstr">
      <vt:lpstr>NetAcad-4F_PPT-WHT_060408</vt:lpstr>
      <vt:lpstr>1_NetAcad-4F_PPT-WHT_060408</vt:lpstr>
      <vt:lpstr>2_NetAcad-4F_PPT-WHT_060408</vt:lpstr>
      <vt:lpstr>Capítulo 8: OSPF de área única</vt:lpstr>
      <vt:lpstr>Capítulo 8</vt:lpstr>
      <vt:lpstr>Capítulo 8: Objetivos</vt:lpstr>
      <vt:lpstr> 8.1 Características de OSPF</vt:lpstr>
      <vt:lpstr>Funcionamiento del protocolo de routing de estado de enlace Protocolos Shortest Path First</vt:lpstr>
      <vt:lpstr>Funcionamiento del protocolo de routing de estado de enlace Algoritmo de Dijkstra</vt:lpstr>
      <vt:lpstr>Actualizaciones de estado de enlace Proceso de routing de estado de enlace</vt:lpstr>
      <vt:lpstr>Actualizaciones de estado de enlace Enlace y estado de enlace</vt:lpstr>
      <vt:lpstr>Actualizaciones de estado de enlace Saludo</vt:lpstr>
      <vt:lpstr>Actualizaciones de estado de enlace Saludo</vt:lpstr>
      <vt:lpstr>Actualizaciones de estado de enlace Saturación con LSP</vt:lpstr>
      <vt:lpstr>Actualizaciones de estado de enlace Armado de la base de datos de estado de enlace</vt:lpstr>
      <vt:lpstr>Actualizaciones de estado de enlace Armado del árbol SPF</vt:lpstr>
      <vt:lpstr>Actualizaciones de estado de enlace Armado del árbol SPF</vt:lpstr>
      <vt:lpstr>Actualizaciones de estado de enlace Agregado de rutas OSPF a la tabla de routing</vt:lpstr>
      <vt:lpstr>Razones para utilizar protocolos de routing de estado de enlace ¿Por qué utilizar protocolos de estado de enlace?</vt:lpstr>
      <vt:lpstr>Razones para utilizar protocolos de routing de estado de enlace Desventajas de los protocolos de estado de enlace</vt:lpstr>
      <vt:lpstr>Razones para utilizar protocolos de routing de estado de enlace Protocolos que utilizan estado de enlace</vt:lpstr>
      <vt:lpstr>Protocolo OSPF (Open Shortest Path First) Evolución de OSPF</vt:lpstr>
      <vt:lpstr>Protocolo OSPF (Open Shortest Path First) Características de OSPF</vt:lpstr>
      <vt:lpstr>Protocolo OSPF (Open Shortest Path First) Componentes de OSPF</vt:lpstr>
      <vt:lpstr>Protocolo OSPF (Open Shortest Path First) Componentes de OSPF</vt:lpstr>
      <vt:lpstr>Protocolo OSPF (Open Shortest Path First) Funcionamiento de estado de enlace</vt:lpstr>
      <vt:lpstr>Protocolo OSPF (Open Shortest Path First) Funcionamiento de estado de enlace</vt:lpstr>
      <vt:lpstr>Protocolo OSPF (Open Shortest Path First) Funcionamiento de estado de enlace</vt:lpstr>
      <vt:lpstr>Protocolo OSPF (Open Shortest Path First) Funcionamiento de estado de enlace</vt:lpstr>
      <vt:lpstr>Protocolo OSPF (Open Shortest Path First) OSPF de área única y OSPF multiárea</vt:lpstr>
      <vt:lpstr>Protocolo OSPF (Open Shortest Path First) OSPF de área única y OSPF multiárea</vt:lpstr>
      <vt:lpstr>Mensajes OSPF Encapsulación de mensajes OSPF</vt:lpstr>
      <vt:lpstr>Mensajes OSPF Tipos de paquetes OSPF</vt:lpstr>
      <vt:lpstr>Mensajes OSPF Paquete de saludo</vt:lpstr>
      <vt:lpstr>Mensajes OSPF Paquete de saludo</vt:lpstr>
      <vt:lpstr>Mensajes OSPF Intervalos de los paquetes de saludo</vt:lpstr>
      <vt:lpstr>Mensajes OSPF Actualizaciones de estado de enlace</vt:lpstr>
      <vt:lpstr>Funcionamiento de OSPF Estados operativos de OSPF</vt:lpstr>
      <vt:lpstr>Funcionamiento de OSPF Establecimiento de adyacencias de vecinos</vt:lpstr>
      <vt:lpstr>Funcionamiento de OSPF Establecimiento de adyacencias de vecinos</vt:lpstr>
      <vt:lpstr>Funcionamiento de OSPF DR y BDR de OSPF</vt:lpstr>
      <vt:lpstr>Funcionamiento de OSPF Sincronización de bases de datos OSPF</vt:lpstr>
      <vt:lpstr>Funcionamiento de OSPF Sincronización de bases de datos OSPF</vt:lpstr>
      <vt:lpstr> 8.2 Configuración de OSPFv2 de área única</vt:lpstr>
      <vt:lpstr>ID de routers OSPF Topología de la red OSPF</vt:lpstr>
      <vt:lpstr>ID de routers OSPF ID de los routers</vt:lpstr>
      <vt:lpstr> Configuración de OSPFv2 de área única El comando network</vt:lpstr>
      <vt:lpstr> Configuración de OSPFv2 de área única Configuración de interfaces pasivas</vt:lpstr>
      <vt:lpstr> Costo de OSPF Métrica de OSPF = costo</vt:lpstr>
      <vt:lpstr> Costo de OSPF OSPF acumula los costos</vt:lpstr>
      <vt:lpstr> Costo de OSPF Ajuste del ancho de banda de referencia</vt:lpstr>
      <vt:lpstr> Costo de OSPF Anchos de banda de interfaz predeterminados</vt:lpstr>
      <vt:lpstr> Costo de OSPF Ajuste de los anchos de banda de interfaz</vt:lpstr>
      <vt:lpstr> Costo de OSPF Configuración manual del costo de OSPF</vt:lpstr>
      <vt:lpstr> Verificación de OSPF Verificación de vecinos OSPF</vt:lpstr>
      <vt:lpstr> Verificación de OSPF Verificación de la configuración del protocolo OSPF</vt:lpstr>
      <vt:lpstr> Verificación de OSPF Verificación de la configuración de interfaz OSPF</vt:lpstr>
      <vt:lpstr>Basic OSPF Configuration</vt:lpstr>
      <vt:lpstr>OSPF Router ID</vt:lpstr>
      <vt:lpstr>OSPF Router ID</vt:lpstr>
      <vt:lpstr>OSPF Metric - Cost</vt:lpstr>
      <vt:lpstr> Configuración de OSPFv3 de área única</vt:lpstr>
      <vt:lpstr>Presentación de PowerPoint</vt:lpstr>
      <vt:lpstr>Comparación de los protocolos OSPFv2 y OSPFv3 OSPFv3</vt:lpstr>
      <vt:lpstr>Comparación de los protocolos OSPFv2 y OSPFv3 Similitudes entre OSPFv2 y OSPFv3</vt:lpstr>
      <vt:lpstr>Comparación de los protocolos OSPFv2 y OSPFv3 Diferencias entre OSPFv2 y OSPFv3</vt:lpstr>
      <vt:lpstr>Comparación de los protocolos OSPFv2 y OSPFv3 Direcciones link-local</vt:lpstr>
      <vt:lpstr>Configuración de OSPFv3 Topología de la red OSPFv3</vt:lpstr>
      <vt:lpstr>Configuración de OSPFv3 Direcciones  link-local</vt:lpstr>
      <vt:lpstr>Configuración de OSPFv3 Asignación de direcciones link-local</vt:lpstr>
      <vt:lpstr>Configuración de OSPFv3 Configuración de la ID del router OSPFv3</vt:lpstr>
      <vt:lpstr>Configuración de OSPFv3 Configuración de la ID del router OSPFv3</vt:lpstr>
      <vt:lpstr>Configuración de OSPFv3 Modificación de una ID de router OSPFv3</vt:lpstr>
      <vt:lpstr>Configuración de OSPFv3 Habilitación de OSPFv3 en las interfaces</vt:lpstr>
      <vt:lpstr>Verificación de OSPFv3 Verificación de vecinos OSPFv3 y de la configuración del protocolo OSPFv3</vt:lpstr>
      <vt:lpstr>Verificación de OSPFv3 Verificación de las interfaces OSPFv3</vt:lpstr>
      <vt:lpstr>Verificación de OSPFv3 Verificación de la tabla de routing IPv6</vt:lpstr>
      <vt:lpstr>Capítulo 8: Resumen</vt:lpstr>
      <vt:lpstr>Capítulo 8: Resumen</vt:lpstr>
      <vt:lpstr>Capítulo 8: Resumen</vt:lpstr>
      <vt:lpstr>Capítulo 8: Resumen</vt:lpstr>
      <vt:lpstr>Presentación de PowerPoint</vt:lpstr>
      <vt:lpstr>Chapter 5: Adjust and Troubleshoot Single-Area OSPF  </vt:lpstr>
      <vt:lpstr>Chapter 5</vt:lpstr>
      <vt:lpstr>Chapter 5: Objectives</vt:lpstr>
      <vt:lpstr>5.1 Advanced Single-Area OSPF Configurations</vt:lpstr>
      <vt:lpstr>Routing in the Distribution and Core Layers Routing versus Switching</vt:lpstr>
      <vt:lpstr>Routing in the Distribution and Core Layers Static Routing</vt:lpstr>
      <vt:lpstr>Routing in the Distribution and Core Layers Dynamic Routing Protocols</vt:lpstr>
      <vt:lpstr>Routing in the Distribution and Core Layers Configuring Single-Area OSPF</vt:lpstr>
      <vt:lpstr>Routing in the Distribution and Core Layers Verifying Single-Area OSPF</vt:lpstr>
      <vt:lpstr>Routing in the Distribution and Core Layers Verifying Single-Area OSPF (cont.)</vt:lpstr>
      <vt:lpstr>Routing in the Distribution and Core Layers Verifying Single-Area OSPF (cont.)</vt:lpstr>
      <vt:lpstr>Routing in the Distribution and Core Layers Configuring Single-Area OSPFv3</vt:lpstr>
      <vt:lpstr>Routing in the Distribution and Core Layers Verifying Single-Area OSPFv3</vt:lpstr>
      <vt:lpstr>Routing in the Distribution and Core Layers Verifying Single-Area OSPFv3 (cont.)</vt:lpstr>
      <vt:lpstr>OSPF in Multiaccess Networks OSPF Network Types</vt:lpstr>
      <vt:lpstr>OSPF in Multiaccess Networks Challenges in Multiaccess Networks</vt:lpstr>
      <vt:lpstr>OSPF in Multiaccess Networks OSPF Designated Router</vt:lpstr>
      <vt:lpstr>OSPF in Multiaccess Networks OSPF Designated Router (cont.)</vt:lpstr>
      <vt:lpstr>OSPF in Multiaccess Networks Verifying DR/BDR Roles</vt:lpstr>
      <vt:lpstr>OSPF in Multiaccess Networks Verifying DR/BDR Adjacencies</vt:lpstr>
      <vt:lpstr>OSPF in Multiaccess Networks Default DR/BDR Election Process</vt:lpstr>
      <vt:lpstr>OSPF in Multiaccess Networks DR/BDR Election Process</vt:lpstr>
      <vt:lpstr>OSPF in Multiaccess Networks The OSPF Priority</vt:lpstr>
      <vt:lpstr>Default Route Propagation Propagating a Default Static Route in OSPFv2</vt:lpstr>
      <vt:lpstr>Default Route Propagation Verifying the Propagated Default Route</vt:lpstr>
      <vt:lpstr>Default Route Propagation Propagating a Default Static Route in OSPFv3</vt:lpstr>
      <vt:lpstr>Fine-tuning OSPF Interfaces OSPF Hello and Dead Intervals</vt:lpstr>
      <vt:lpstr>Fine-tuning OSPF Interfaces Modifying OSPF Intervals</vt:lpstr>
      <vt:lpstr>Secure OSPF Secure Routing Updates</vt:lpstr>
      <vt:lpstr>Secure OSPF MD5 Authentication</vt:lpstr>
      <vt:lpstr>Secure OSPF  Configuring OSPF MD5 Authentication</vt:lpstr>
      <vt:lpstr>Secure OSPF  OSPF MD5 Authentication Example</vt:lpstr>
      <vt:lpstr>Secure OSPF  OSPF MD5 Authentication Example (cont.)</vt:lpstr>
      <vt:lpstr>Secure OSPF  Verifying OSPF MD5 Authentication</vt:lpstr>
      <vt:lpstr>Secure OSPF  Verifying OSPF MD5 Authentication (cont.)</vt:lpstr>
      <vt:lpstr>5.2 Troubleshooting Single-Area OSPF Implementations</vt:lpstr>
      <vt:lpstr>Components of Troubleshooting Single-Area OSPF  Forming OSPF Adjacencies</vt:lpstr>
      <vt:lpstr>Components of Troubleshooting Single-Area OSPF  Transitioning via OSPF States</vt:lpstr>
      <vt:lpstr>Components of Troubleshooting Single-Area OSPF  OSPF Troubleshooting Commands</vt:lpstr>
      <vt:lpstr>Components of Troubleshooting Single-Area OSPF  Components of Troubleshooting OSPF</vt:lpstr>
      <vt:lpstr>Troubleshoot Single-Area OSPFv2 Routing Issues Troubleshooting Neighbor Issues</vt:lpstr>
      <vt:lpstr>Troubleshoot Single-Area OSPFv2 Routing Issues Troubleshooting OSPF Routing Table Issues</vt:lpstr>
      <vt:lpstr>Troubleshoot Single-Area OSPFv3 Routing Issues OSPFv3 Troubleshooting Commands</vt:lpstr>
      <vt:lpstr>Chapter 5: Summary</vt:lpstr>
      <vt:lpstr>Chapter 5: Summary (cont.)</vt:lpstr>
      <vt:lpstr>Chapter 5: Summary (cont.)</vt:lpstr>
      <vt:lpstr>Presentación de PowerPoint</vt:lpstr>
      <vt:lpstr>Chapter 6: Multiarea OSPF</vt:lpstr>
      <vt:lpstr>Chapter 6</vt:lpstr>
      <vt:lpstr>Chapter 6: Objectives</vt:lpstr>
      <vt:lpstr>6.1 Multiarea OSPF Operation</vt:lpstr>
      <vt:lpstr>Why Multiarea OSPF? Single-Area OSPF</vt:lpstr>
      <vt:lpstr>Why Multiarea OSPF? Multiarea OSPF</vt:lpstr>
      <vt:lpstr>Why Multiarea OSPF? OSPF Two-Layer Area Hierarchy</vt:lpstr>
      <vt:lpstr>Why Multiarea OSPF? Types of OSPF Routers</vt:lpstr>
      <vt:lpstr>Why Multiarea OSPF? Types of OSPF Routers (cont.)</vt:lpstr>
      <vt:lpstr>Why Multiarea OSPF? Types of OSPF Routers (cont.)</vt:lpstr>
      <vt:lpstr>Why Multiarea OSPF? Types of OSPF Routers (cont.)</vt:lpstr>
      <vt:lpstr>Multiarea OSPF LSA Operation OSPF LSA Types</vt:lpstr>
      <vt:lpstr>Multiarea OSPF LSA Operation OSPF LSA Type 1</vt:lpstr>
      <vt:lpstr>Multiarea OSPF LSA Operation OSPF LSA Type 2</vt:lpstr>
      <vt:lpstr>Multiarea OSPF LSA Operation OSPF LSA Type 3</vt:lpstr>
      <vt:lpstr>Multiarea OSPF LSA Operation OSPF LSA Type 4</vt:lpstr>
      <vt:lpstr>Multiarea OSPF LSA Operation OSPF LSA Type 5</vt:lpstr>
      <vt:lpstr>OSPF Routing Tables and Route Types OSPF Routing Table Entries</vt:lpstr>
      <vt:lpstr>OSPF Routing Tables and Route Types OSPF Routing Table Entries (cont.)</vt:lpstr>
      <vt:lpstr>OSPF Routing Tables and Route Types OSPF Route Calculation</vt:lpstr>
      <vt:lpstr>6.2 Configuring Multiarea OSPF</vt:lpstr>
      <vt:lpstr>Configuring Multiarea OSPF Implementing Multiarea OSPF</vt:lpstr>
      <vt:lpstr>Configuring Multiarea OSPF Configuring Multiarea OSPF</vt:lpstr>
      <vt:lpstr>Configuring Multiarea OSPF Configuring Multiarea OSPFv3</vt:lpstr>
      <vt:lpstr>OSPF Route Summarization OSPF Route Summarization</vt:lpstr>
      <vt:lpstr>OSPF Route Summarization Interarea and External Route Summarization</vt:lpstr>
      <vt:lpstr>OSPF Route Summarization Interarea and External Route Summarization (cont.)</vt:lpstr>
      <vt:lpstr>OSPF Route Summarization Interarea Route Summarization</vt:lpstr>
      <vt:lpstr>OSPF Route Summarization Interarea Route Summarization (cont.)</vt:lpstr>
      <vt:lpstr>OSPF Route Summarization Calculating the Summary Route</vt:lpstr>
      <vt:lpstr>OSPF Route Summarization Configuring Interarea Route Summarization</vt:lpstr>
      <vt:lpstr>Verifying Multiarea OSPF Verifying Multiarea OSPF</vt:lpstr>
      <vt:lpstr>Verifying Multiarea OSPF Verifying General Multiarea OSPF Settings</vt:lpstr>
      <vt:lpstr>Verifying Multiarea OSPF Verify the OSPF Routes</vt:lpstr>
      <vt:lpstr>Verifying Multiarea OSPF Verifying the Multiarea OSPF LSDB</vt:lpstr>
      <vt:lpstr>Verifying Multiarea OSPF Verifying Multiarea OSPFv3</vt:lpstr>
      <vt:lpstr>Verifying Multiarea OSPF Verifying Multiarea OSPFv3 (cont.)</vt:lpstr>
      <vt:lpstr>Verifying Multiarea OSPF Verifying Multiarea OSPFv3 (cont.)</vt:lpstr>
      <vt:lpstr>Chapter 6: Summary Multiarea OSPF Summary</vt:lpstr>
      <vt:lpstr>Chapter 6: Summary Multiarea OSPF Summary (cont.)</vt:lpstr>
      <vt:lpstr>Chapter 6: Summary Multiarea OSPF Summary (cont.)</vt:lpstr>
      <vt:lpstr>Chapter 6: Summary Multiarea OSPF Summary (cont.)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8: OSPF de área única</dc:title>
  <dc:creator>Sergio Arturo M</dc:creator>
  <cp:lastModifiedBy>Sergio Arturo M</cp:lastModifiedBy>
  <cp:revision>2</cp:revision>
  <dcterms:created xsi:type="dcterms:W3CDTF">2016-01-25T05:15:56Z</dcterms:created>
  <dcterms:modified xsi:type="dcterms:W3CDTF">2016-01-25T05:33:57Z</dcterms:modified>
</cp:coreProperties>
</file>